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4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7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8F3031-6097-4AF7-BD18-42EC2A8F2AB1}" styleName="Normal Style 2 - Accent 2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2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>
              <a:shade val="50000"/>
              <a:satMod val="230000"/>
            </a:schemeClr>
          </a:solidFill>
        </a:fill>
      </a:tcStyle>
    </a:firstRow>
  </a:tblStyle>
  <a:tblStyle styleId="{0583E2B2-CE58-4528-B6E7-A9ED766AF9EF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2"/>
      </a:tcTxStyle>
      <a:tcStyle>
        <a:tcBdr>
          <a:top>
            <a:ln w="6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2">
          <a:shade val="40000"/>
        </a:schemeClr>
      </a:tcTxStyle>
      <a:tcStyle>
        <a:tcBdr/>
        <a:fill>
          <a:solidFill>
            <a:schemeClr val="accent2">
              <a:alpha val="4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7122BE6-D220-400A-8156-72DE76DAD46A}" styleName="Generic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2">
                  <a:shade val="61000"/>
                  <a:satMod val="130000"/>
                </a:schemeClr>
              </a:gs>
              <a:gs pos="5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D37EC6F5-98BC-4B86-A699-1D3A80D2762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2"/>
              </a:solidFill>
              <a:prstDash val="dash"/>
            </a:ln>
          </a:left>
          <a:right>
            <a:ln w="32700" cmpd="sng">
              <a:solidFill>
                <a:schemeClr val="accent2"/>
              </a:solidFill>
              <a:prstDash val="dash"/>
            </a:ln>
          </a:right>
          <a:top>
            <a:ln w="32700" cmpd="sng">
              <a:solidFill>
                <a:schemeClr val="accent2"/>
              </a:solidFill>
              <a:prstDash val="dash"/>
            </a:ln>
          </a:top>
          <a:bottom>
            <a:ln w="32700" cmpd="sng">
              <a:solidFill>
                <a:schemeClr val="accent2"/>
              </a:solidFill>
              <a:prstDash val="dash"/>
            </a:ln>
          </a:bottom>
          <a:insideH>
            <a:ln w="22700" cmpd="sng">
              <a:solidFill>
                <a:schemeClr val="accent2"/>
              </a:solidFill>
              <a:prstDash val="sysDot"/>
            </a:ln>
          </a:insideH>
          <a:insideV>
            <a:ln w="22700" cmpd="sng">
              <a:solidFill>
                <a:schemeClr val="accent2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55" y="4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B381CA2-5CB1-4CEC-9315-0E27CE471971}" type="datetime1">
              <a:rPr lang="ko-KR" altLang="en-US"/>
              <a:pPr lvl="0">
                <a:defRPr/>
              </a:pPr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5ADAF17-A53A-4531-AD44-7852C21786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57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0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5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30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392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52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6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2025-05-26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4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238125" y="7470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5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1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933449" y="2176797"/>
            <a:ext cx="10325102" cy="1307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4000" b="1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추천시스템 </a:t>
            </a:r>
            <a:r>
              <a:rPr kumimoji="0" lang="en-US" altLang="ko-KR" sz="4000" b="1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:</a:t>
            </a:r>
            <a:r>
              <a:rPr kumimoji="0" lang="ko-KR" altLang="en-US" sz="4000" b="1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H&amp;M 개인 맞춤 패션 추천</a:t>
            </a:r>
          </a:p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4000" b="1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762249" y="3727449"/>
            <a:ext cx="7154335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27" name="TextBox 226"/>
          <p:cNvSpPr txBox="1"/>
          <p:nvPr/>
        </p:nvSpPr>
        <p:spPr>
          <a:xfrm>
            <a:off x="9515392" y="3429000"/>
            <a:ext cx="1184606" cy="1460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강지윤</a:t>
            </a:r>
          </a:p>
          <a:p>
            <a:pPr>
              <a:defRPr/>
            </a:pPr>
            <a:r>
              <a:rPr lang="ko-KR" altLang="en-US"/>
              <a:t>강유진</a:t>
            </a:r>
          </a:p>
          <a:p>
            <a:pPr>
              <a:defRPr/>
            </a:pPr>
            <a:r>
              <a:rPr lang="ko-KR" altLang="en-US"/>
              <a:t>김영진</a:t>
            </a:r>
          </a:p>
          <a:p>
            <a:pPr>
              <a:defRPr/>
            </a:pPr>
            <a:r>
              <a:rPr lang="ko-KR" altLang="en-US"/>
              <a:t>노의근</a:t>
            </a:r>
          </a:p>
          <a:p>
            <a:pPr>
              <a:defRPr/>
            </a:pPr>
            <a:r>
              <a:rPr lang="ko-KR" altLang="en-US"/>
              <a:t>문형주 </a:t>
            </a:r>
          </a:p>
        </p:txBody>
      </p:sp>
      <p:pic>
        <p:nvPicPr>
          <p:cNvPr id="228" name="그림 2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4333" y="3505199"/>
            <a:ext cx="2607733" cy="1719592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4663" y="3429000"/>
            <a:ext cx="3004001" cy="2384425"/>
          </a:xfrm>
          <a:prstGeom prst="rect">
            <a:avLst/>
          </a:prstGeom>
        </p:spPr>
      </p:pic>
      <p:sp>
        <p:nvSpPr>
          <p:cNvPr id="231" name="사각형: 둥근 위쪽 모서리 6"/>
          <p:cNvSpPr/>
          <p:nvPr/>
        </p:nvSpPr>
        <p:spPr>
          <a:xfrm rot="16200000">
            <a:off x="-2916084" y="3233056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232" name="사각형: 둥근 위쪽 모서리 6"/>
          <p:cNvSpPr/>
          <p:nvPr/>
        </p:nvSpPr>
        <p:spPr>
          <a:xfrm rot="16200000">
            <a:off x="-2908080" y="3233056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grpSp>
        <p:nvGrpSpPr>
          <p:cNvPr id="233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234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235" name="그룹 8"/>
            <p:cNvGrpSpPr/>
            <p:nvPr/>
          </p:nvGrpSpPr>
          <p:grpSpPr>
            <a:xfrm>
              <a:off x="2819764" y="3859767"/>
              <a:ext cx="279036" cy="332835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236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37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38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427284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10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43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히트 상품 </a:t>
            </a:r>
            <a:r>
              <a:rPr lang="en-US" altLang="ko-KR" sz="2300" b="1"/>
              <a:t>(</a:t>
            </a:r>
            <a:r>
              <a:rPr lang="ko-KR" altLang="en-US" sz="2300" b="1"/>
              <a:t>지난 주 인기상품</a:t>
            </a:r>
            <a:r>
              <a:rPr lang="en-US" altLang="ko-KR" sz="2300" b="1"/>
              <a:t>)</a:t>
            </a:r>
            <a:r>
              <a:rPr lang="ko-KR" altLang="en-US" sz="2300" b="1"/>
              <a:t> 뽑아보기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704416" y="2427816"/>
            <a:ext cx="6667501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5748867" y="4378323"/>
            <a:ext cx="5727700" cy="31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/>
              <a:t>판매량 상위 </a:t>
            </a:r>
            <a:r>
              <a:rPr lang="en-US" altLang="ko-KR" sz="1500" b="1"/>
              <a:t>10%</a:t>
            </a:r>
            <a:r>
              <a:rPr lang="ko-KR" altLang="en-US" sz="1500" b="1"/>
              <a:t> 에 해당하는 상품</a:t>
            </a:r>
            <a:r>
              <a:rPr lang="en-US" altLang="ko-KR" sz="1500" b="1"/>
              <a:t> id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0844" y="1934542"/>
            <a:ext cx="4192763" cy="360863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5013" y="3227352"/>
            <a:ext cx="2459726" cy="1044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427284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43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히트 상품 </a:t>
            </a:r>
            <a:r>
              <a:rPr lang="en-US" altLang="ko-KR" sz="2300" b="1"/>
              <a:t>(</a:t>
            </a:r>
            <a:r>
              <a:rPr lang="ko-KR" altLang="en-US" sz="2300" b="1"/>
              <a:t>지난 주 인기상품</a:t>
            </a:r>
            <a:r>
              <a:rPr lang="en-US" altLang="ko-KR" sz="2300" b="1"/>
              <a:t>)</a:t>
            </a:r>
            <a:r>
              <a:rPr lang="ko-KR" altLang="en-US" sz="2300" b="1"/>
              <a:t> 뽑아보기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704416" y="2427816"/>
            <a:ext cx="6667501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2526" y="1692422"/>
            <a:ext cx="4456703" cy="376765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3699" y="3752485"/>
            <a:ext cx="7569198" cy="172968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5281082" y="1648880"/>
            <a:ext cx="5727700" cy="1530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/>
              <a:t>cv2</a:t>
            </a:r>
            <a:r>
              <a:rPr lang="ko-KR" altLang="en-US" sz="1500" b="1"/>
              <a:t>란 </a:t>
            </a:r>
            <a:r>
              <a:rPr lang="en-US" altLang="ko-KR" sz="1500" b="1"/>
              <a:t>?</a:t>
            </a:r>
            <a:r>
              <a:rPr lang="ko-KR" altLang="en-US" sz="1500" b="1"/>
              <a:t> </a:t>
            </a:r>
          </a:p>
          <a:p>
            <a:pPr>
              <a:defRPr/>
            </a:pPr>
            <a:r>
              <a:rPr lang="ko-KR" altLang="en-US" sz="1200"/>
              <a:t>OpenCV (Open Source Computer Vision Library) 파이썬 라이브러리다</a:t>
            </a:r>
            <a:r>
              <a:rPr lang="en-US" altLang="ko-KR" sz="1200"/>
              <a:t>.</a:t>
            </a:r>
          </a:p>
          <a:p>
            <a:pPr>
              <a:defRPr/>
            </a:pPr>
            <a:endParaRPr lang="en-US" altLang="ko-KR" sz="1200"/>
          </a:p>
          <a:p>
            <a:pPr>
              <a:defRPr/>
            </a:pPr>
            <a:r>
              <a:rPr lang="en-US" altLang="ko-KR" sz="1400" b="1"/>
              <a:t>OpenCV는 영상처리와 컴퓨터비전 분야에서 가장 널리 쓰이는 라이브러리 중 하나</a:t>
            </a:r>
            <a:r>
              <a:rPr lang="ko-KR" altLang="en-US" sz="1400" b="1"/>
              <a:t>이다</a:t>
            </a:r>
            <a:r>
              <a:rPr lang="en-US" altLang="ko-KR" sz="1400" b="1"/>
              <a:t>.</a:t>
            </a:r>
            <a:endParaRPr lang="en-US" altLang="ko-KR" sz="1400"/>
          </a:p>
          <a:p>
            <a:pPr>
              <a:defRPr/>
            </a:pPr>
            <a:r>
              <a:rPr lang="ko-KR" altLang="en-US" sz="1400"/>
              <a:t>주요 기능 </a:t>
            </a:r>
            <a:r>
              <a:rPr lang="en-US" altLang="ko-KR" sz="1400"/>
              <a:t>:</a:t>
            </a:r>
            <a:r>
              <a:rPr lang="ko-KR" altLang="en-US" sz="1400"/>
              <a:t> </a:t>
            </a:r>
          </a:p>
          <a:p>
            <a:pPr>
              <a:defRPr/>
            </a:pPr>
            <a:r>
              <a:rPr lang="ko-KR" altLang="en-US" sz="1400"/>
              <a:t>이미지 로딩</a:t>
            </a:r>
            <a:r>
              <a:rPr lang="en-US" altLang="ko-KR" sz="1400"/>
              <a:t>,</a:t>
            </a:r>
            <a:r>
              <a:rPr lang="ko-KR" altLang="en-US" sz="1400"/>
              <a:t> 보여주기</a:t>
            </a:r>
            <a:r>
              <a:rPr lang="en-US" altLang="ko-KR" sz="1400"/>
              <a:t>,</a:t>
            </a:r>
            <a:r>
              <a:rPr lang="ko-KR" altLang="en-US" sz="1400"/>
              <a:t> 자르기</a:t>
            </a:r>
            <a:r>
              <a:rPr lang="en-US" altLang="ko-KR" sz="1400"/>
              <a:t>,</a:t>
            </a:r>
            <a:r>
              <a:rPr lang="ko-KR" altLang="en-US" sz="1400"/>
              <a:t> 필터</a:t>
            </a:r>
            <a:r>
              <a:rPr lang="en-US" altLang="ko-KR" sz="1400"/>
              <a:t>,</a:t>
            </a:r>
            <a:r>
              <a:rPr lang="ko-KR" altLang="en-US" sz="1400"/>
              <a:t> 객체 탐지</a:t>
            </a:r>
            <a:r>
              <a:rPr lang="en-US" altLang="ko-KR" sz="1400"/>
              <a:t>,</a:t>
            </a:r>
            <a:r>
              <a:rPr lang="ko-KR" altLang="en-US" sz="1400"/>
              <a:t> 영상 처리 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427284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788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히트 상품 </a:t>
            </a:r>
            <a:r>
              <a:rPr lang="en-US" altLang="ko-KR" sz="2300" b="1"/>
              <a:t>(</a:t>
            </a:r>
            <a:r>
              <a:rPr lang="ko-KR" altLang="en-US" sz="2300" b="1"/>
              <a:t>지난 주 인기상품</a:t>
            </a:r>
            <a:r>
              <a:rPr lang="en-US" altLang="ko-KR" sz="2300" b="1"/>
              <a:t>)</a:t>
            </a:r>
            <a:r>
              <a:rPr lang="ko-KR" altLang="en-US" sz="2300" b="1"/>
              <a:t> 뽑아보기</a:t>
            </a:r>
          </a:p>
          <a:p>
            <a:pPr>
              <a:defRPr/>
            </a:pPr>
            <a:r>
              <a:rPr lang="ko-KR" altLang="en-US" sz="2300" b="1"/>
              <a:t>연령대별 히트 상품 분석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704416" y="2427816"/>
            <a:ext cx="6667501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034" y="2033967"/>
            <a:ext cx="4661617" cy="289166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529917" y="1703916"/>
            <a:ext cx="2366433" cy="36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74699" y="4943896"/>
            <a:ext cx="5549901" cy="64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연령대 별 인기 상품 분석을 하기 전</a:t>
            </a:r>
            <a:r>
              <a:rPr lang="en-US" altLang="ko-KR"/>
              <a:t>,</a:t>
            </a:r>
          </a:p>
          <a:p>
            <a:pPr>
              <a:defRPr/>
            </a:pPr>
            <a:r>
              <a:rPr lang="ko-KR" altLang="en-US"/>
              <a:t>고객 나이 별 </a:t>
            </a:r>
            <a:r>
              <a:rPr lang="en-US" altLang="ko-KR"/>
              <a:t>h&amp;m </a:t>
            </a:r>
            <a:r>
              <a:rPr lang="ko-KR" altLang="en-US"/>
              <a:t>구매 빈도 확인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676900" y="1976437"/>
            <a:ext cx="5414434" cy="3050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atin typeface="함초롬돋움"/>
                <a:ea typeface="함초롬돋움"/>
              </a:rPr>
              <a:t>분석 방식</a:t>
            </a:r>
          </a:p>
          <a:p>
            <a:pPr algn="ctr">
              <a:defRPr/>
            </a:pPr>
            <a:endParaRPr lang="ko-KR" altLang="en-US" sz="2000" b="1">
              <a:latin typeface="함초롬돋움"/>
              <a:ea typeface="함초롬돋움"/>
            </a:endParaRPr>
          </a:p>
          <a:p>
            <a:pPr>
              <a:defRPr/>
            </a:pPr>
            <a:r>
              <a:rPr lang="en-US" altLang="en-US" sz="1600"/>
              <a:t>- 거래 정보와 고객 정보 결합 (merge)</a:t>
            </a:r>
          </a:p>
          <a:p>
            <a:pPr>
              <a:defRPr/>
            </a:pPr>
            <a:r>
              <a:rPr lang="en-US" altLang="en-US" sz="1600"/>
              <a:t>- 연령대 분류 (10세 단위: 10-19, 20-29, ...)</a:t>
            </a:r>
          </a:p>
          <a:p>
            <a:pPr>
              <a:defRPr/>
            </a:pPr>
            <a:r>
              <a:rPr lang="en-US" altLang="en-US" sz="1600"/>
              <a:t>- 전체 판매량 Top 1000 제외 (기본템 제거)</a:t>
            </a:r>
          </a:p>
          <a:p>
            <a:pPr>
              <a:defRPr/>
            </a:pPr>
            <a:r>
              <a:rPr lang="en-US" altLang="en-US" sz="1600"/>
              <a:t>- 연령대별로 별도의 상위 인기 상품 추출 (Top-3)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 algn="ctr">
              <a:defRPr/>
            </a:pPr>
            <a:r>
              <a:rPr lang="ko-KR" altLang="en-US" sz="2000" b="1"/>
              <a:t>의의</a:t>
            </a:r>
          </a:p>
          <a:p>
            <a:pPr algn="ctr">
              <a:defRPr/>
            </a:pPr>
            <a:endParaRPr lang="ko-KR" altLang="en-US" sz="2000" b="1"/>
          </a:p>
          <a:p>
            <a:pPr>
              <a:defRPr/>
            </a:pPr>
            <a:r>
              <a:rPr lang="ko-KR" altLang="en-US" sz="1600" b="0"/>
              <a:t>- 연령층별로 차별적인 추천 결과 도출 가능</a:t>
            </a:r>
          </a:p>
          <a:p>
            <a:pPr>
              <a:defRPr/>
            </a:pPr>
            <a:r>
              <a:rPr lang="ko-KR" altLang="en-US" sz="1600" b="0"/>
              <a:t>- 특정 연령대의 고유 소비 패턴 인사이트 확보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427284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13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788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히트 상품 </a:t>
            </a:r>
            <a:r>
              <a:rPr lang="en-US" altLang="ko-KR" sz="2300" b="1"/>
              <a:t>(</a:t>
            </a:r>
            <a:r>
              <a:rPr lang="ko-KR" altLang="en-US" sz="2300" b="1"/>
              <a:t>지난 주 인기상품</a:t>
            </a:r>
            <a:r>
              <a:rPr lang="en-US" altLang="ko-KR" sz="2300" b="1"/>
              <a:t>)</a:t>
            </a:r>
            <a:r>
              <a:rPr lang="ko-KR" altLang="en-US" sz="2300" b="1"/>
              <a:t> 뽑아보기</a:t>
            </a:r>
          </a:p>
          <a:p>
            <a:pPr>
              <a:defRPr/>
            </a:pPr>
            <a:r>
              <a:rPr lang="ko-KR" altLang="en-US" sz="2300" b="1"/>
              <a:t>연령대별 히트 상품 분석 </a:t>
            </a:r>
            <a:r>
              <a:rPr lang="en-US" altLang="ko-KR" sz="2300" b="1"/>
              <a:t>-</a:t>
            </a:r>
            <a:r>
              <a:rPr lang="ko-KR" altLang="en-US" sz="2300" b="1"/>
              <a:t> 구현 방식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704416" y="2427816"/>
            <a:ext cx="6667501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29917" y="1703916"/>
            <a:ext cx="2366433" cy="36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7457016" y="1898650"/>
            <a:ext cx="33655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9836" y="1871559"/>
            <a:ext cx="8747751" cy="3424443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783430" y="5555456"/>
            <a:ext cx="7543800" cy="872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/>
              <a:t>- 고객 거래 데이터를 기준으로 연령 정보를 결합</a:t>
            </a:r>
          </a:p>
          <a:p>
            <a:pPr>
              <a:defRPr/>
            </a:pPr>
            <a:r>
              <a:rPr lang="ko-KR" altLang="en-US" sz="1700"/>
              <a:t>- 전체 인기 상품(Top 1000)을 제외한 후,</a:t>
            </a:r>
          </a:p>
          <a:p>
            <a:pPr>
              <a:defRPr/>
            </a:pPr>
            <a:r>
              <a:rPr lang="ko-KR" altLang="en-US" sz="1700"/>
              <a:t>- 연령대별로 고유하게 많이 팔린 상품을 추출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427284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14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788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히트 상품 </a:t>
            </a:r>
            <a:r>
              <a:rPr lang="en-US" altLang="ko-KR" sz="2300" b="1"/>
              <a:t>(</a:t>
            </a:r>
            <a:r>
              <a:rPr lang="ko-KR" altLang="en-US" sz="2300" b="1"/>
              <a:t>지난 주 인기상품</a:t>
            </a:r>
            <a:r>
              <a:rPr lang="en-US" altLang="ko-KR" sz="2300" b="1"/>
              <a:t>)</a:t>
            </a:r>
            <a:r>
              <a:rPr lang="ko-KR" altLang="en-US" sz="2300" b="1"/>
              <a:t> 뽑아보기</a:t>
            </a:r>
          </a:p>
          <a:p>
            <a:pPr>
              <a:defRPr/>
            </a:pPr>
            <a:r>
              <a:rPr lang="ko-KR" altLang="en-US" sz="2300" b="1"/>
              <a:t>연령대별 히트 상품 분석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704416" y="2427816"/>
            <a:ext cx="6667501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29917" y="1703916"/>
            <a:ext cx="2366433" cy="36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0466" y="1920874"/>
            <a:ext cx="6231466" cy="219075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2800" y="4210316"/>
            <a:ext cx="6236765" cy="2180431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7457016" y="1898650"/>
            <a:ext cx="33655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7250905" y="1978816"/>
            <a:ext cx="3681412" cy="362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상품의 </a:t>
            </a:r>
            <a:r>
              <a:rPr lang="en-US" altLang="ko-KR"/>
              <a:t>id, </a:t>
            </a:r>
            <a:r>
              <a:rPr lang="ko-KR" altLang="en-US"/>
              <a:t>판매 횟수 카운트 출력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19892" y="2759027"/>
            <a:ext cx="3238666" cy="1835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15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7888" y="1028861"/>
            <a:ext cx="9980900" cy="788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히트 상품 </a:t>
            </a:r>
            <a:r>
              <a:rPr lang="en-US" altLang="ko-KR" sz="2300" b="1"/>
              <a:t>(</a:t>
            </a:r>
            <a:r>
              <a:rPr lang="ko-KR" altLang="en-US" sz="2300" b="1"/>
              <a:t>지난 주 인기상품</a:t>
            </a:r>
            <a:r>
              <a:rPr lang="en-US" altLang="ko-KR" sz="2300" b="1"/>
              <a:t>)</a:t>
            </a:r>
            <a:r>
              <a:rPr lang="ko-KR" altLang="en-US" sz="2300" b="1"/>
              <a:t> 뽑아보기</a:t>
            </a:r>
          </a:p>
          <a:p>
            <a:pPr>
              <a:defRPr/>
            </a:pPr>
            <a:r>
              <a:rPr lang="ko-KR" altLang="en-US" sz="2300" b="1"/>
              <a:t>최근 일주일 히트 상품  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6620" y="1946222"/>
            <a:ext cx="7502203" cy="148277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933" y="3704166"/>
            <a:ext cx="9032643" cy="2081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16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7888" y="1028861"/>
            <a:ext cx="9980900" cy="43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추천 시스템의 주요 알고리즘 유형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957793" y="1621366"/>
          <a:ext cx="10467975" cy="3549453"/>
        </p:xfrm>
        <a:graphic>
          <a:graphicData uri="http://schemas.openxmlformats.org/drawingml/2006/table">
            <a:tbl>
              <a:tblPr firstRow="1" bandRow="1">
                <a:tableStyleId>{0583E2B2-CE58-4528-B6E7-A9ED766AF9EF}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7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69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</a:rPr>
                        <a:t>추천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</a:rPr>
                        <a:t>핵심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</a:rPr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</a:rPr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900">
                          <a:solidFill>
                            <a:schemeClr val="dk1"/>
                          </a:solidFill>
                        </a:rPr>
                        <a:t>예시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en-US" sz="1600"/>
                    </a:p>
                    <a:p>
                      <a:pPr algn="ctr">
                        <a:defRPr/>
                      </a:pPr>
                      <a:r>
                        <a:rPr lang="en-US" altLang="en-US" sz="1600"/>
                        <a:t>📖</a:t>
                      </a:r>
                      <a:r>
                        <a:rPr lang="ko-KR" altLang="en-US" sz="1600"/>
                        <a:t> </a:t>
                      </a:r>
                      <a:r>
                        <a:rPr lang="ko-KR" altLang="en-US" sz="1600" b="1"/>
                        <a:t>콘텐츠 기반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사용자가 좋아한 상품과 유사한 ‘속성’을 가진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상품 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Cold Start에 강함,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개별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사용자 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다양성 낮음,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유사도 정의가 어려움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반팔을 좋아한 고객에게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다른 반팔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600" dirty="0"/>
                        <a:t>🧑</a:t>
                      </a:r>
                    </a:p>
                    <a:p>
                      <a:pPr algn="ctr">
                        <a:defRPr/>
                      </a:pPr>
                      <a:r>
                        <a:rPr lang="en-US" altLang="en-US" sz="1600" dirty="0"/>
                        <a:t>‍🤝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b="1" dirty="0"/>
                        <a:t>협업 필터링</a:t>
                      </a:r>
                      <a:r>
                        <a:rPr lang="en-US" altLang="en-US" sz="1600" b="1" dirty="0"/>
                        <a:t>‍🧑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유사한 고객/상품의 행동 패턴에 따라 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개인화 강점,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별도 속성 없어도 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Cold Start 문제,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데이터 희소성 민감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나와 비슷한 사람들은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이걸 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/>
                    </a:p>
                    <a:p>
                      <a:pPr algn="ctr">
                        <a:defRPr/>
                      </a:pPr>
                      <a:r>
                        <a:rPr lang="ko-KR" altLang="en-US" sz="1600"/>
                        <a:t>🖇연관 규칙 기반️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함께 자주 구매된 상품을 연결해 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직관적,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마케팅 전략과 연계 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단순 빈도 기반,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개인화 부족</a:t>
                      </a:r>
                    </a:p>
                    <a:p>
                      <a:pPr algn="ctr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신발을 산 고객에게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양말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/>
                    </a:p>
                    <a:p>
                      <a:pPr algn="ctr">
                        <a:defRPr/>
                      </a:pPr>
                      <a:r>
                        <a:rPr lang="ko-KR" altLang="en-US" sz="1600"/>
                        <a:t>★ 인기 기반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전체 사용자에게 가장 많이 팔린 상품 추천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Cold Start에 매우 강함,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간단함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사용자 개인화 없음,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트렌드 편향</a:t>
                      </a:r>
                    </a:p>
                    <a:p>
                      <a:pPr algn="ctr">
                        <a:defRPr/>
                      </a:pP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지금 제일 많이 팔리는 상품 보여주기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06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600"/>
                    </a:p>
                    <a:p>
                      <a:pPr algn="ctr">
                        <a:defRPr/>
                      </a:pPr>
                      <a:r>
                        <a:rPr lang="ko-KR" altLang="en-US" sz="1600"/>
                        <a:t>⚙ 하이브리드️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위의 여러 방식 결합 → 약점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정확도,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다양성 둘 다 잡기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/>
                        <a:t>복잡한 구현, 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1200"/>
                        <a:t>리소스 부담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 err="1"/>
                        <a:t>콘텐츠+협업</a:t>
                      </a:r>
                      <a:endParaRPr lang="ko-KR" altLang="en-US" sz="1200" dirty="0"/>
                    </a:p>
                    <a:p>
                      <a:pPr algn="ctr">
                        <a:defRPr/>
                      </a:pPr>
                      <a:r>
                        <a:rPr lang="en-US" altLang="ko-KR" sz="1200" dirty="0"/>
                        <a:t>or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200" dirty="0" err="1"/>
                        <a:t>협업+인기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17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1" y="1128182"/>
            <a:ext cx="6460066" cy="36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추천 시스템 개념 </a:t>
            </a:r>
            <a:r>
              <a:rPr lang="en-US" altLang="ko-KR" b="1"/>
              <a:t>-</a:t>
            </a:r>
            <a:r>
              <a:rPr lang="ko-KR" altLang="en-US" b="1"/>
              <a:t> 유사도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8414" y="1538816"/>
            <a:ext cx="10274300" cy="488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/>
              <a:t>영상, 이미지, 텍스트 등 다양한 형태의 아이템 정보 데이터를 벡터화한 후, 아이템 벡터간의 유사도를 측정함</a:t>
            </a:r>
          </a:p>
          <a:p>
            <a:pPr>
              <a:defRPr/>
            </a:pPr>
            <a:r>
              <a:rPr lang="ko-KR" altLang="en-US" sz="1300"/>
              <a:t>측정된 유사도를 바탕으로 고객이 선호하는 아이템과 비교하여 유사도가 높은 아이템을 추천함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5348" y="2156881"/>
            <a:ext cx="2214033" cy="36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유사도 종류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5349" y="2567514"/>
            <a:ext cx="4682066" cy="187879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38119" y="2316548"/>
            <a:ext cx="4918813" cy="3734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18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28182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추천 방식 </a:t>
            </a:r>
            <a:r>
              <a:rPr lang="en-US" altLang="ko-KR" b="1" dirty="0"/>
              <a:t>-</a:t>
            </a:r>
            <a:r>
              <a:rPr lang="ko-KR" altLang="en-US" b="1" dirty="0"/>
              <a:t> 콘텐츠 기반 알고리즘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8414" y="1538814"/>
            <a:ext cx="10274300" cy="4145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왜 콘텐츠 기반을 선택했을까</a:t>
            </a:r>
          </a:p>
          <a:p>
            <a:pPr>
              <a:defRPr/>
            </a:pPr>
            <a:endParaRPr lang="ko-KR" altLang="en-US" sz="1400" b="1" dirty="0"/>
          </a:p>
          <a:p>
            <a:pPr>
              <a:defRPr/>
            </a:pPr>
            <a:endParaRPr lang="ko-KR" altLang="en-US" sz="1400" b="1" dirty="0"/>
          </a:p>
          <a:p>
            <a:pPr>
              <a:defRPr/>
            </a:pPr>
            <a:r>
              <a:rPr lang="en-US" altLang="ko-KR" sz="1400" b="1" dirty="0"/>
              <a:t>1.</a:t>
            </a:r>
            <a:r>
              <a:rPr lang="ko-KR" altLang="en-US" sz="1400" b="1" dirty="0"/>
              <a:t>  상품 속성 정보가 풍부하기 때문</a:t>
            </a:r>
            <a:endParaRPr lang="ko-KR" altLang="en-US" sz="1400" dirty="0"/>
          </a:p>
          <a:p>
            <a:pPr>
              <a:defRPr/>
            </a:pPr>
            <a:r>
              <a:rPr lang="ko-KR" altLang="en-US" sz="1400" dirty="0"/>
              <a:t> </a:t>
            </a:r>
            <a:r>
              <a:rPr lang="ko-KR" altLang="en-US" sz="1400" dirty="0" err="1"/>
              <a:t>articles</a:t>
            </a:r>
            <a:r>
              <a:rPr lang="ko-KR" altLang="en-US" sz="1400" dirty="0"/>
              <a:t> 데이터에는 제품에 대한 텍스트 설명(</a:t>
            </a:r>
            <a:r>
              <a:rPr lang="ko-KR" altLang="en-US" sz="1400" dirty="0" err="1"/>
              <a:t>detail_desc</a:t>
            </a:r>
            <a:r>
              <a:rPr lang="ko-KR" altLang="en-US" sz="1400" dirty="0"/>
              <a:t>)과 범주형 속성(</a:t>
            </a:r>
            <a:r>
              <a:rPr lang="ko-KR" altLang="en-US" sz="1400" dirty="0" err="1"/>
              <a:t>product_group_name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colour_group_name</a:t>
            </a:r>
            <a:r>
              <a:rPr lang="ko-KR" altLang="en-US" sz="1400" dirty="0"/>
              <a:t> 등)이 포함되어 있음 </a:t>
            </a:r>
            <a:r>
              <a:rPr lang="en-US" altLang="ko-KR" sz="1400" dirty="0"/>
              <a:t>-&gt;</a:t>
            </a:r>
            <a:r>
              <a:rPr lang="ko-KR" altLang="en-US" sz="1400" dirty="0"/>
              <a:t> 콘텐츠 기반 추천은 이런 속성 정보가 많을수록 잘 작동함</a:t>
            </a:r>
          </a:p>
          <a:p>
            <a:pPr>
              <a:defRPr/>
            </a:pPr>
            <a:endParaRPr lang="ko-KR" altLang="en-US" sz="1400" dirty="0"/>
          </a:p>
          <a:p>
            <a:pPr>
              <a:defRPr/>
            </a:pPr>
            <a:endParaRPr lang="ko-KR" altLang="en-US" sz="1400" dirty="0"/>
          </a:p>
          <a:p>
            <a:pPr>
              <a:defRPr/>
            </a:pPr>
            <a:endParaRPr lang="ko-KR" altLang="en-US" sz="1400" dirty="0"/>
          </a:p>
          <a:p>
            <a:pPr>
              <a:defRPr/>
            </a:pPr>
            <a:r>
              <a:rPr lang="en-US" altLang="ko-KR" sz="1400" b="1" dirty="0"/>
              <a:t>2.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cold start </a:t>
            </a:r>
            <a:r>
              <a:rPr lang="ko-KR" altLang="en-US" sz="1400" b="1" dirty="0"/>
              <a:t>문제를 줄이기 위함</a:t>
            </a:r>
            <a:endParaRPr lang="ko-KR" altLang="en-US" sz="1400" dirty="0"/>
          </a:p>
          <a:p>
            <a:pPr>
              <a:defRPr/>
            </a:pPr>
            <a:r>
              <a:rPr lang="ko-KR" altLang="en-US" sz="1400" dirty="0"/>
              <a:t>협업 필터링은 구매 이력이 많은 고객들만 잘 작동한다</a:t>
            </a:r>
            <a:r>
              <a:rPr lang="en-US" altLang="ko-KR" sz="1400" dirty="0"/>
              <a:t>.</a:t>
            </a:r>
            <a:r>
              <a:rPr lang="ko-KR" altLang="en-US" sz="1400" dirty="0"/>
              <a:t> 하지만</a:t>
            </a:r>
            <a:r>
              <a:rPr lang="en-US" altLang="ko-KR" sz="1400" dirty="0"/>
              <a:t>,</a:t>
            </a:r>
            <a:r>
              <a:rPr lang="ko-KR" altLang="en-US" sz="1400" dirty="0"/>
              <a:t> 우리가 가진 데이터에는 구매 이력이 드문 희소행렬이 굉장히 컸음</a:t>
            </a:r>
          </a:p>
          <a:p>
            <a:pPr>
              <a:defRPr/>
            </a:pPr>
            <a:r>
              <a:rPr lang="ko-KR" altLang="en-US" sz="1400" dirty="0"/>
              <a:t>하지만 콘텐츠 기반은 단 1개의 구매 이력만 있어도, 그 상품의 속성을 기반으로 취향 벡터를 만들 수 있음.</a:t>
            </a:r>
          </a:p>
          <a:p>
            <a:pPr>
              <a:defRPr/>
            </a:pPr>
            <a:endParaRPr lang="ko-KR" altLang="en-US" sz="1400" dirty="0"/>
          </a:p>
          <a:p>
            <a:pPr>
              <a:defRPr/>
            </a:pPr>
            <a:r>
              <a:rPr lang="ko-KR" altLang="en-US" sz="1400" dirty="0"/>
              <a:t>	</a:t>
            </a:r>
          </a:p>
          <a:p>
            <a:pPr>
              <a:defRPr/>
            </a:pPr>
            <a:r>
              <a:rPr lang="en-US" altLang="ko-KR" sz="1400" dirty="0"/>
              <a:t>cold start </a:t>
            </a:r>
            <a:r>
              <a:rPr lang="ko-KR" altLang="en-US" sz="1400" dirty="0"/>
              <a:t>란 </a:t>
            </a:r>
            <a:r>
              <a:rPr lang="en-US" altLang="ko-KR" sz="1400" dirty="0"/>
              <a:t>? </a:t>
            </a:r>
          </a:p>
          <a:p>
            <a:pPr>
              <a:defRPr/>
            </a:pPr>
            <a:r>
              <a:rPr lang="en-US" altLang="ko-KR" sz="1400" dirty="0" err="1"/>
              <a:t>프로그램측면에서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데이터가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없는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상태를</a:t>
            </a:r>
            <a:r>
              <a:rPr lang="en-US" altLang="ko-KR" sz="1400" dirty="0"/>
              <a:t> 의</a:t>
            </a:r>
            <a:r>
              <a:rPr lang="ko-KR" altLang="en-US" sz="1400" dirty="0"/>
              <a:t>미</a:t>
            </a:r>
          </a:p>
          <a:p>
            <a:pPr>
              <a:defRPr/>
            </a:pPr>
            <a:r>
              <a:rPr lang="en-US" altLang="ko-KR" sz="1400" dirty="0"/>
              <a:t>-&gt; </a:t>
            </a:r>
            <a:r>
              <a:rPr lang="en-US" altLang="ko-KR" sz="1400" dirty="0" err="1"/>
              <a:t>추천시스템의</a:t>
            </a:r>
            <a:r>
              <a:rPr lang="en-US" altLang="ko-KR" sz="1400" dirty="0"/>
              <a:t> cold </a:t>
            </a:r>
            <a:r>
              <a:rPr lang="en-US" altLang="ko-KR" sz="1400" dirty="0" err="1"/>
              <a:t>start는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새롭게</a:t>
            </a:r>
            <a:r>
              <a:rPr lang="en-US" altLang="ko-KR" sz="1400" dirty="0"/>
              <a:t> </a:t>
            </a:r>
            <a:r>
              <a:rPr lang="en-US" altLang="ko-KR" sz="1400" dirty="0" err="1"/>
              <a:t>들어오거나</a:t>
            </a:r>
            <a:r>
              <a:rPr lang="en-US" altLang="ko-KR" sz="1400" dirty="0"/>
              <a:t> </a:t>
            </a:r>
            <a:r>
              <a:rPr lang="en-US" altLang="ko-KR" sz="1400" dirty="0" err="1"/>
              <a:t>특정한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유저들의</a:t>
            </a:r>
            <a:r>
              <a:rPr lang="en-US" altLang="ko-KR" sz="1400" dirty="0"/>
              <a:t> </a:t>
            </a:r>
            <a:r>
              <a:rPr lang="en-US" altLang="ko-KR" sz="1400" dirty="0" err="1"/>
              <a:t>데이터를</a:t>
            </a:r>
            <a:r>
              <a:rPr lang="en-US" altLang="ko-KR" sz="1400" dirty="0"/>
              <a:t> </a:t>
            </a:r>
            <a:r>
              <a:rPr lang="en-US" altLang="ko-KR" sz="1400" dirty="0" err="1"/>
              <a:t>충분히</a:t>
            </a:r>
            <a:r>
              <a:rPr lang="en-US" altLang="ko-KR" sz="1400" dirty="0"/>
              <a:t> </a:t>
            </a:r>
            <a:r>
              <a:rPr lang="en-US" altLang="ko-KR" sz="1400" dirty="0" err="1"/>
              <a:t>확보하지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못하여</a:t>
            </a:r>
            <a:r>
              <a:rPr lang="en-US" altLang="ko-KR" sz="1400" dirty="0"/>
              <a:t> </a:t>
            </a:r>
            <a:r>
              <a:rPr lang="en-US" altLang="ko-KR" sz="1400" dirty="0" err="1"/>
              <a:t>유저에</a:t>
            </a:r>
            <a:r>
              <a:rPr lang="en-US" altLang="ko-KR" sz="1400" dirty="0"/>
              <a:t> </a:t>
            </a:r>
            <a:r>
              <a:rPr lang="en-US" altLang="ko-KR" sz="1400" dirty="0" err="1"/>
              <a:t>적합한</a:t>
            </a:r>
            <a:r>
              <a:rPr lang="en-US" altLang="ko-KR" sz="1400" dirty="0"/>
              <a:t> </a:t>
            </a:r>
            <a:r>
              <a:rPr lang="en-US" altLang="ko-KR" sz="1400" dirty="0" err="1"/>
              <a:t>추천을</a:t>
            </a:r>
            <a:r>
              <a:rPr lang="en-US" altLang="ko-KR" sz="1400" dirty="0"/>
              <a:t> </a:t>
            </a:r>
            <a:r>
              <a:rPr lang="en-US" altLang="ko-KR" sz="1400" dirty="0" err="1"/>
              <a:t>하지</a:t>
            </a:r>
            <a:r>
              <a:rPr lang="en-US" altLang="ko-KR" sz="1400" dirty="0"/>
              <a:t> </a:t>
            </a:r>
            <a:r>
              <a:rPr lang="en-US" altLang="ko-KR" sz="1400" dirty="0" err="1"/>
              <a:t>못하는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문제</a:t>
            </a: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A882F-35C6-D42B-9EAF-0E5D5F9EECBD}"/>
              </a:ext>
            </a:extLst>
          </p:cNvPr>
          <p:cNvSpPr txBox="1"/>
          <p:nvPr/>
        </p:nvSpPr>
        <p:spPr>
          <a:xfrm>
            <a:off x="823370" y="6018946"/>
            <a:ext cx="9098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/>
              <a:t>고객 </a:t>
            </a:r>
            <a:r>
              <a:rPr lang="en-US" altLang="ko-KR" b="1" dirty="0"/>
              <a:t>id</a:t>
            </a:r>
            <a:r>
              <a:rPr lang="ko-KR" altLang="en-US" b="1" dirty="0"/>
              <a:t>를 넣으면 구매한 상품과 유사한 상품들이 출력되는 미니모델을 만듦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19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28182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추천 방식 </a:t>
            </a:r>
            <a:r>
              <a:rPr lang="en-US" altLang="ko-KR" b="1"/>
              <a:t>-</a:t>
            </a:r>
            <a:r>
              <a:rPr lang="ko-KR" altLang="en-US" b="1"/>
              <a:t> 콘텐츠 기반 알고리즘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1518" y="1496408"/>
            <a:ext cx="6170603" cy="184792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41914" y="3361266"/>
            <a:ext cx="9182102" cy="3279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/>
              <a:t>TF-IDF </a:t>
            </a:r>
            <a:r>
              <a:rPr lang="ko-KR" altLang="en-US" sz="1100"/>
              <a:t>란 </a:t>
            </a:r>
            <a:r>
              <a:rPr lang="en-US" altLang="ko-KR" sz="1100"/>
              <a:t>?</a:t>
            </a:r>
          </a:p>
          <a:p>
            <a:pPr>
              <a:defRPr/>
            </a:pPr>
            <a:r>
              <a:rPr lang="en-US" altLang="ko-KR" sz="1100"/>
              <a:t>Term Frequency - Inverse Document Frequency</a:t>
            </a:r>
          </a:p>
          <a:p>
            <a:pPr>
              <a:defRPr/>
            </a:pPr>
            <a:r>
              <a:rPr lang="en-US" altLang="ko-KR" sz="1100"/>
              <a:t>: 텍스트에서 자주 등장하지만 전체 문서에 흔하지 않은 단어를 강조하는 방식의 벡터화 기법</a:t>
            </a:r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/>
              <a:t>‘자주 등장하지만, 다른 상품들에서는 잘 안 나오는 단어’에 더 높은 가중치를 줌</a:t>
            </a:r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/>
              <a:t>예: “lace blouse with ruffled neckline” → “lace”, “ruffled”처럼 고유 특징을 살려줌</a:t>
            </a:r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 b="1"/>
              <a:t>One-Hot Encoding</a:t>
            </a:r>
          </a:p>
          <a:p>
            <a:pPr>
              <a:defRPr/>
            </a:pPr>
            <a:r>
              <a:rPr lang="en-US" altLang="ko-KR" sz="1100"/>
              <a:t>product_group_name, colour_group_name, graphical_appearance_name은 범주형 데이터</a:t>
            </a:r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/>
              <a:t>각 카테고리를 고정된 벡터 공간으로 표현해서 TF-IDF와 함께 사용 가능하게 함</a:t>
            </a:r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 b="1"/>
              <a:t>PCA는 왜 적용했나</a:t>
            </a:r>
            <a:r>
              <a:rPr lang="ko-KR" altLang="en-US" sz="1100" b="1"/>
              <a:t> </a:t>
            </a:r>
            <a:r>
              <a:rPr lang="en-US" altLang="ko-KR" sz="1100"/>
              <a:t>?</a:t>
            </a:r>
          </a:p>
          <a:p>
            <a:pPr>
              <a:defRPr/>
            </a:pPr>
            <a:r>
              <a:rPr lang="en-US" altLang="ko-KR" sz="1100"/>
              <a:t>벡터 차원이 너무 크면 계산 부담 크고 과적합 위험</a:t>
            </a:r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/>
              <a:t>TF-IDF(300) + One-Hot(수십 차원) → 합치면 수백 차원</a:t>
            </a:r>
          </a:p>
          <a:p>
            <a:pPr>
              <a:defRPr/>
            </a:pPr>
            <a:r>
              <a:rPr lang="en-US" altLang="ko-KR" sz="1100"/>
              <a:t>→ PCA로 50차원으로 축소해서 효율성과 유사도 계산 정확도 확</a:t>
            </a:r>
            <a:r>
              <a:rPr lang="ko-KR" altLang="en-US" sz="1100"/>
              <a:t>보</a:t>
            </a:r>
          </a:p>
          <a:p>
            <a:pPr>
              <a:defRPr/>
            </a:pPr>
            <a:endParaRPr lang="en-US" altLang="ko-KR"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PPT CONTENTS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329918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106710" y="3835251"/>
            <a:ext cx="2682026" cy="153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베이스라인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 – 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잠재요인 협업 필터링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추천 예시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성능 요약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향후 개선 방향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87065" y="2863502"/>
            <a:ext cx="1346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03</a:t>
            </a:r>
            <a:r>
              <a:rPr kumimoji="0" lang="en-US" altLang="ko-KR" sz="6000" b="1" i="1" u="none" strike="noStrike" kern="1200" cap="none" spc="0" normalizeH="0" baseline="0" dirty="0">
                <a:solidFill>
                  <a:srgbClr val="FF896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 dirty="0">
              <a:solidFill>
                <a:srgbClr val="FF896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직각 삼각형 3"/>
          <p:cNvSpPr/>
          <p:nvPr/>
        </p:nvSpPr>
        <p:spPr>
          <a:xfrm flipV="1">
            <a:off x="6272013" y="1407157"/>
            <a:ext cx="1968501" cy="4834518"/>
          </a:xfrm>
          <a:prstGeom prst="rtTriangle">
            <a:avLst/>
          </a:prstGeom>
          <a:solidFill>
            <a:srgbClr val="F4F5FA"/>
          </a:solidFill>
          <a:ln>
            <a:noFill/>
          </a:ln>
          <a:effectLst>
            <a:outerShdw blurRad="254000" dist="495300" sx="65000" sy="65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1344527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02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직각 삼각형 14"/>
          <p:cNvSpPr/>
          <p:nvPr/>
        </p:nvSpPr>
        <p:spPr>
          <a:xfrm flipV="1">
            <a:off x="3744902" y="1461907"/>
            <a:ext cx="1968501" cy="4834518"/>
          </a:xfrm>
          <a:prstGeom prst="rtTriangle">
            <a:avLst/>
          </a:prstGeom>
          <a:solidFill>
            <a:srgbClr val="F4F5FA"/>
          </a:solidFill>
          <a:ln>
            <a:noFill/>
          </a:ln>
          <a:effectLst>
            <a:outerShdw blurRad="254000" dist="495300" sx="65000" sy="65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37782" y="3754337"/>
            <a:ext cx="2682026" cy="882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1" i="0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데이터 분석 	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프로젝트 목적 및 데이터 소개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Project Purpose and Data Introduction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01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9" name="직각 삼각형 18"/>
          <p:cNvSpPr/>
          <p:nvPr/>
        </p:nvSpPr>
        <p:spPr>
          <a:xfrm flipV="1">
            <a:off x="872066" y="1461907"/>
            <a:ext cx="1968501" cy="4834518"/>
          </a:xfrm>
          <a:prstGeom prst="rtTriangle">
            <a:avLst/>
          </a:prstGeom>
          <a:solidFill>
            <a:srgbClr val="F4F5FA"/>
          </a:solidFill>
          <a:ln>
            <a:noFill/>
          </a:ln>
          <a:effectLst>
            <a:outerShdw blurRad="254000" dist="495300" sx="65000" sy="65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10618" y="3754337"/>
            <a:ext cx="2682026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콘텐츠 기반 추천 시스템</a:t>
            </a:r>
            <a:br>
              <a:rPr kumimoji="0" lang="en-US" altLang="ko-KR" sz="1400" b="1" i="0" u="none" strike="noStrike" kern="1200" cap="none" spc="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0" lang="ko-KR" altLang="en-US" sz="1200" b="0" i="0" u="none" strike="noStrike" kern="1200" cap="none" spc="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추천 방식 선택 이유</a:t>
            </a: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모델 구현 방식</a:t>
            </a:r>
          </a:p>
        </p:txBody>
      </p:sp>
      <p:grpSp>
        <p:nvGrpSpPr>
          <p:cNvPr id="27" name="Group 16"/>
          <p:cNvGrpSpPr>
            <a:grpSpLocks noChangeAspect="1"/>
          </p:cNvGrpSpPr>
          <p:nvPr/>
        </p:nvGrpSpPr>
        <p:grpSpPr>
          <a:xfrm>
            <a:off x="1479056" y="2266873"/>
            <a:ext cx="292311" cy="335982"/>
            <a:chOff x="1039" y="1681"/>
            <a:chExt cx="1071" cy="1231"/>
          </a:xfrm>
          <a:solidFill>
            <a:srgbClr val="FF8961"/>
          </a:solidFill>
        </p:grpSpPr>
        <p:sp>
          <p:nvSpPr>
            <p:cNvPr id="28" name="Freeform 17"/>
            <p:cNvSpPr>
              <a:spLocks noEditPoints="1"/>
            </p:cNvSpPr>
            <p:nvPr/>
          </p:nvSpPr>
          <p:spPr>
            <a:xfrm>
              <a:off x="1039" y="1681"/>
              <a:ext cx="1071" cy="1099"/>
            </a:xfrm>
            <a:custGeom>
              <a:avLst/>
              <a:gdLst>
                <a:gd name="T0" fmla="*/ 3169 w 3212"/>
                <a:gd name="T1" fmla="*/ 566 h 3298"/>
                <a:gd name="T2" fmla="*/ 3035 w 3212"/>
                <a:gd name="T3" fmla="*/ 475 h 3298"/>
                <a:gd name="T4" fmla="*/ 2711 w 3212"/>
                <a:gd name="T5" fmla="*/ 199 h 3298"/>
                <a:gd name="T6" fmla="*/ 2384 w 3212"/>
                <a:gd name="T7" fmla="*/ 19 h 3298"/>
                <a:gd name="T8" fmla="*/ 2347 w 3212"/>
                <a:gd name="T9" fmla="*/ 4 h 3298"/>
                <a:gd name="T10" fmla="*/ 2278 w 3212"/>
                <a:gd name="T11" fmla="*/ 47 h 3298"/>
                <a:gd name="T12" fmla="*/ 2171 w 3212"/>
                <a:gd name="T13" fmla="*/ 190 h 3298"/>
                <a:gd name="T14" fmla="*/ 1698 w 3212"/>
                <a:gd name="T15" fmla="*/ 610 h 3298"/>
                <a:gd name="T16" fmla="*/ 716 w 3212"/>
                <a:gd name="T17" fmla="*/ 1337 h 3298"/>
                <a:gd name="T18" fmla="*/ 296 w 3212"/>
                <a:gd name="T19" fmla="*/ 1713 h 3298"/>
                <a:gd name="T20" fmla="*/ 59 w 3212"/>
                <a:gd name="T21" fmla="*/ 2061 h 3298"/>
                <a:gd name="T22" fmla="*/ 0 w 3212"/>
                <a:gd name="T23" fmla="*/ 2479 h 3298"/>
                <a:gd name="T24" fmla="*/ 29 w 3212"/>
                <a:gd name="T25" fmla="*/ 2758 h 3298"/>
                <a:gd name="T26" fmla="*/ 183 w 3212"/>
                <a:gd name="T27" fmla="*/ 2915 h 3298"/>
                <a:gd name="T28" fmla="*/ 615 w 3212"/>
                <a:gd name="T29" fmla="*/ 3255 h 3298"/>
                <a:gd name="T30" fmla="*/ 886 w 3212"/>
                <a:gd name="T31" fmla="*/ 3291 h 3298"/>
                <a:gd name="T32" fmla="*/ 1138 w 3212"/>
                <a:gd name="T33" fmla="*/ 3171 h 3298"/>
                <a:gd name="T34" fmla="*/ 1808 w 3212"/>
                <a:gd name="T35" fmla="*/ 2600 h 3298"/>
                <a:gd name="T36" fmla="*/ 2812 w 3212"/>
                <a:gd name="T37" fmla="*/ 1724 h 3298"/>
                <a:gd name="T38" fmla="*/ 3103 w 3212"/>
                <a:gd name="T39" fmla="*/ 1438 h 3298"/>
                <a:gd name="T40" fmla="*/ 3146 w 3212"/>
                <a:gd name="T41" fmla="*/ 1401 h 3298"/>
                <a:gd name="T42" fmla="*/ 3193 w 3212"/>
                <a:gd name="T43" fmla="*/ 1183 h 3298"/>
                <a:gd name="T44" fmla="*/ 3208 w 3212"/>
                <a:gd name="T45" fmla="*/ 620 h 3298"/>
                <a:gd name="T46" fmla="*/ 1001 w 3212"/>
                <a:gd name="T47" fmla="*/ 3114 h 3298"/>
                <a:gd name="T48" fmla="*/ 881 w 3212"/>
                <a:gd name="T49" fmla="*/ 3066 h 3298"/>
                <a:gd name="T50" fmla="*/ 844 w 3212"/>
                <a:gd name="T51" fmla="*/ 2610 h 3298"/>
                <a:gd name="T52" fmla="*/ 840 w 3212"/>
                <a:gd name="T53" fmla="*/ 2398 h 3298"/>
                <a:gd name="T54" fmla="*/ 401 w 3212"/>
                <a:gd name="T55" fmla="*/ 2082 h 3298"/>
                <a:gd name="T56" fmla="*/ 241 w 3212"/>
                <a:gd name="T57" fmla="*/ 1969 h 3298"/>
                <a:gd name="T58" fmla="*/ 752 w 3212"/>
                <a:gd name="T59" fmla="*/ 2141 h 3298"/>
                <a:gd name="T60" fmla="*/ 1034 w 3212"/>
                <a:gd name="T61" fmla="*/ 2354 h 3298"/>
                <a:gd name="T62" fmla="*/ 1418 w 3212"/>
                <a:gd name="T63" fmla="*/ 2074 h 3298"/>
                <a:gd name="T64" fmla="*/ 1624 w 3212"/>
                <a:gd name="T65" fmla="*/ 1847 h 3298"/>
                <a:gd name="T66" fmla="*/ 1420 w 3212"/>
                <a:gd name="T67" fmla="*/ 1596 h 3298"/>
                <a:gd name="T68" fmla="*/ 1082 w 3212"/>
                <a:gd name="T69" fmla="*/ 1248 h 3298"/>
                <a:gd name="T70" fmla="*/ 1614 w 3212"/>
                <a:gd name="T71" fmla="*/ 825 h 3298"/>
                <a:gd name="T72" fmla="*/ 2194 w 3212"/>
                <a:gd name="T73" fmla="*/ 338 h 3298"/>
                <a:gd name="T74" fmla="*/ 2374 w 3212"/>
                <a:gd name="T75" fmla="*/ 118 h 3298"/>
                <a:gd name="T76" fmla="*/ 2661 w 3212"/>
                <a:gd name="T77" fmla="*/ 304 h 3298"/>
                <a:gd name="T78" fmla="*/ 2993 w 3212"/>
                <a:gd name="T79" fmla="*/ 603 h 3298"/>
                <a:gd name="T80" fmla="*/ 2474 w 3212"/>
                <a:gd name="T81" fmla="*/ 1257 h 3298"/>
                <a:gd name="T82" fmla="*/ 1732 w 3212"/>
                <a:gd name="T83" fmla="*/ 1951 h 3298"/>
                <a:gd name="T84" fmla="*/ 1047 w 3212"/>
                <a:gd name="T85" fmla="*/ 2462 h 3298"/>
                <a:gd name="T86" fmla="*/ 1012 w 3212"/>
                <a:gd name="T87" fmla="*/ 2472 h 3298"/>
                <a:gd name="T88" fmla="*/ 3078 w 3212"/>
                <a:gd name="T89" fmla="*/ 1147 h 3298"/>
                <a:gd name="T90" fmla="*/ 3067 w 3212"/>
                <a:gd name="T91" fmla="*/ 1301 h 3298"/>
                <a:gd name="T92" fmla="*/ 3051 w 3212"/>
                <a:gd name="T93" fmla="*/ 1343 h 3298"/>
                <a:gd name="T94" fmla="*/ 3018 w 3212"/>
                <a:gd name="T95" fmla="*/ 1366 h 3298"/>
                <a:gd name="T96" fmla="*/ 2890 w 3212"/>
                <a:gd name="T97" fmla="*/ 1493 h 3298"/>
                <a:gd name="T98" fmla="*/ 1823 w 3212"/>
                <a:gd name="T99" fmla="*/ 2434 h 3298"/>
                <a:gd name="T100" fmla="*/ 1765 w 3212"/>
                <a:gd name="T101" fmla="*/ 2231 h 3298"/>
                <a:gd name="T102" fmla="*/ 1749 w 3212"/>
                <a:gd name="T103" fmla="*/ 2105 h 3298"/>
                <a:gd name="T104" fmla="*/ 2236 w 3212"/>
                <a:gd name="T105" fmla="*/ 1651 h 3298"/>
                <a:gd name="T106" fmla="*/ 3095 w 3212"/>
                <a:gd name="T107" fmla="*/ 770 h 3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2" h="3298">
                  <a:moveTo>
                    <a:pt x="3208" y="620"/>
                  </a:moveTo>
                  <a:lnTo>
                    <a:pt x="3206" y="606"/>
                  </a:lnTo>
                  <a:lnTo>
                    <a:pt x="3192" y="581"/>
                  </a:lnTo>
                  <a:lnTo>
                    <a:pt x="3169" y="566"/>
                  </a:lnTo>
                  <a:lnTo>
                    <a:pt x="3143" y="561"/>
                  </a:lnTo>
                  <a:lnTo>
                    <a:pt x="3130" y="564"/>
                  </a:lnTo>
                  <a:lnTo>
                    <a:pt x="3101" y="533"/>
                  </a:lnTo>
                  <a:lnTo>
                    <a:pt x="3035" y="475"/>
                  </a:lnTo>
                  <a:lnTo>
                    <a:pt x="3003" y="448"/>
                  </a:lnTo>
                  <a:lnTo>
                    <a:pt x="2931" y="383"/>
                  </a:lnTo>
                  <a:lnTo>
                    <a:pt x="2786" y="258"/>
                  </a:lnTo>
                  <a:lnTo>
                    <a:pt x="2711" y="199"/>
                  </a:lnTo>
                  <a:lnTo>
                    <a:pt x="2651" y="148"/>
                  </a:lnTo>
                  <a:lnTo>
                    <a:pt x="2507" y="53"/>
                  </a:lnTo>
                  <a:lnTo>
                    <a:pt x="2432" y="24"/>
                  </a:lnTo>
                  <a:lnTo>
                    <a:pt x="2384" y="19"/>
                  </a:lnTo>
                  <a:lnTo>
                    <a:pt x="2363" y="20"/>
                  </a:lnTo>
                  <a:lnTo>
                    <a:pt x="2361" y="17"/>
                  </a:lnTo>
                  <a:lnTo>
                    <a:pt x="2358" y="14"/>
                  </a:lnTo>
                  <a:lnTo>
                    <a:pt x="2347" y="4"/>
                  </a:lnTo>
                  <a:lnTo>
                    <a:pt x="2320" y="0"/>
                  </a:lnTo>
                  <a:lnTo>
                    <a:pt x="2294" y="10"/>
                  </a:lnTo>
                  <a:lnTo>
                    <a:pt x="2278" y="32"/>
                  </a:lnTo>
                  <a:lnTo>
                    <a:pt x="2278" y="47"/>
                  </a:lnTo>
                  <a:lnTo>
                    <a:pt x="2276" y="62"/>
                  </a:lnTo>
                  <a:lnTo>
                    <a:pt x="2253" y="102"/>
                  </a:lnTo>
                  <a:lnTo>
                    <a:pt x="2199" y="163"/>
                  </a:lnTo>
                  <a:lnTo>
                    <a:pt x="2171" y="190"/>
                  </a:lnTo>
                  <a:lnTo>
                    <a:pt x="2102" y="260"/>
                  </a:lnTo>
                  <a:lnTo>
                    <a:pt x="1952" y="394"/>
                  </a:lnTo>
                  <a:lnTo>
                    <a:pt x="1878" y="459"/>
                  </a:lnTo>
                  <a:lnTo>
                    <a:pt x="1698" y="610"/>
                  </a:lnTo>
                  <a:lnTo>
                    <a:pt x="1326" y="897"/>
                  </a:lnTo>
                  <a:lnTo>
                    <a:pt x="1138" y="1036"/>
                  </a:lnTo>
                  <a:lnTo>
                    <a:pt x="969" y="1157"/>
                  </a:lnTo>
                  <a:lnTo>
                    <a:pt x="716" y="1337"/>
                  </a:lnTo>
                  <a:lnTo>
                    <a:pt x="553" y="1467"/>
                  </a:lnTo>
                  <a:lnTo>
                    <a:pt x="475" y="1536"/>
                  </a:lnTo>
                  <a:lnTo>
                    <a:pt x="415" y="1592"/>
                  </a:lnTo>
                  <a:lnTo>
                    <a:pt x="296" y="1713"/>
                  </a:lnTo>
                  <a:lnTo>
                    <a:pt x="186" y="1845"/>
                  </a:lnTo>
                  <a:lnTo>
                    <a:pt x="117" y="1951"/>
                  </a:lnTo>
                  <a:lnTo>
                    <a:pt x="77" y="2024"/>
                  </a:lnTo>
                  <a:lnTo>
                    <a:pt x="59" y="2061"/>
                  </a:lnTo>
                  <a:lnTo>
                    <a:pt x="44" y="2100"/>
                  </a:lnTo>
                  <a:lnTo>
                    <a:pt x="21" y="2181"/>
                  </a:lnTo>
                  <a:lnTo>
                    <a:pt x="2" y="2306"/>
                  </a:lnTo>
                  <a:lnTo>
                    <a:pt x="0" y="2479"/>
                  </a:lnTo>
                  <a:lnTo>
                    <a:pt x="12" y="2650"/>
                  </a:lnTo>
                  <a:lnTo>
                    <a:pt x="18" y="2732"/>
                  </a:lnTo>
                  <a:lnTo>
                    <a:pt x="19" y="2742"/>
                  </a:lnTo>
                  <a:lnTo>
                    <a:pt x="29" y="2758"/>
                  </a:lnTo>
                  <a:lnTo>
                    <a:pt x="49" y="2771"/>
                  </a:lnTo>
                  <a:lnTo>
                    <a:pt x="67" y="2770"/>
                  </a:lnTo>
                  <a:lnTo>
                    <a:pt x="101" y="2817"/>
                  </a:lnTo>
                  <a:lnTo>
                    <a:pt x="183" y="2915"/>
                  </a:lnTo>
                  <a:lnTo>
                    <a:pt x="278" y="3016"/>
                  </a:lnTo>
                  <a:lnTo>
                    <a:pt x="383" y="3109"/>
                  </a:lnTo>
                  <a:lnTo>
                    <a:pt x="497" y="3193"/>
                  </a:lnTo>
                  <a:lnTo>
                    <a:pt x="615" y="3255"/>
                  </a:lnTo>
                  <a:lnTo>
                    <a:pt x="704" y="3285"/>
                  </a:lnTo>
                  <a:lnTo>
                    <a:pt x="765" y="3297"/>
                  </a:lnTo>
                  <a:lnTo>
                    <a:pt x="825" y="3298"/>
                  </a:lnTo>
                  <a:lnTo>
                    <a:pt x="886" y="3291"/>
                  </a:lnTo>
                  <a:lnTo>
                    <a:pt x="916" y="3282"/>
                  </a:lnTo>
                  <a:lnTo>
                    <a:pt x="955" y="3271"/>
                  </a:lnTo>
                  <a:lnTo>
                    <a:pt x="1030" y="3236"/>
                  </a:lnTo>
                  <a:lnTo>
                    <a:pt x="1138" y="3171"/>
                  </a:lnTo>
                  <a:lnTo>
                    <a:pt x="1342" y="3009"/>
                  </a:lnTo>
                  <a:lnTo>
                    <a:pt x="1463" y="2899"/>
                  </a:lnTo>
                  <a:lnTo>
                    <a:pt x="1634" y="2748"/>
                  </a:lnTo>
                  <a:lnTo>
                    <a:pt x="1808" y="2600"/>
                  </a:lnTo>
                  <a:lnTo>
                    <a:pt x="2017" y="2424"/>
                  </a:lnTo>
                  <a:lnTo>
                    <a:pt x="2429" y="2066"/>
                  </a:lnTo>
                  <a:lnTo>
                    <a:pt x="2633" y="1884"/>
                  </a:lnTo>
                  <a:lnTo>
                    <a:pt x="2812" y="1724"/>
                  </a:lnTo>
                  <a:lnTo>
                    <a:pt x="2987" y="1560"/>
                  </a:lnTo>
                  <a:lnTo>
                    <a:pt x="3021" y="1530"/>
                  </a:lnTo>
                  <a:lnTo>
                    <a:pt x="3075" y="1478"/>
                  </a:lnTo>
                  <a:lnTo>
                    <a:pt x="3103" y="1438"/>
                  </a:lnTo>
                  <a:lnTo>
                    <a:pt x="3111" y="1416"/>
                  </a:lnTo>
                  <a:lnTo>
                    <a:pt x="3124" y="1415"/>
                  </a:lnTo>
                  <a:lnTo>
                    <a:pt x="3134" y="1409"/>
                  </a:lnTo>
                  <a:lnTo>
                    <a:pt x="3146" y="1401"/>
                  </a:lnTo>
                  <a:lnTo>
                    <a:pt x="3163" y="1378"/>
                  </a:lnTo>
                  <a:lnTo>
                    <a:pt x="3180" y="1337"/>
                  </a:lnTo>
                  <a:lnTo>
                    <a:pt x="3192" y="1241"/>
                  </a:lnTo>
                  <a:lnTo>
                    <a:pt x="3193" y="1183"/>
                  </a:lnTo>
                  <a:lnTo>
                    <a:pt x="3202" y="1042"/>
                  </a:lnTo>
                  <a:lnTo>
                    <a:pt x="3212" y="832"/>
                  </a:lnTo>
                  <a:lnTo>
                    <a:pt x="3212" y="691"/>
                  </a:lnTo>
                  <a:lnTo>
                    <a:pt x="3208" y="620"/>
                  </a:lnTo>
                  <a:close/>
                  <a:moveTo>
                    <a:pt x="1004" y="2495"/>
                  </a:moveTo>
                  <a:lnTo>
                    <a:pt x="998" y="2649"/>
                  </a:lnTo>
                  <a:lnTo>
                    <a:pt x="999" y="2958"/>
                  </a:lnTo>
                  <a:lnTo>
                    <a:pt x="1001" y="3114"/>
                  </a:lnTo>
                  <a:lnTo>
                    <a:pt x="942" y="3145"/>
                  </a:lnTo>
                  <a:lnTo>
                    <a:pt x="880" y="3170"/>
                  </a:lnTo>
                  <a:lnTo>
                    <a:pt x="884" y="3137"/>
                  </a:lnTo>
                  <a:lnTo>
                    <a:pt x="881" y="3066"/>
                  </a:lnTo>
                  <a:lnTo>
                    <a:pt x="868" y="2961"/>
                  </a:lnTo>
                  <a:lnTo>
                    <a:pt x="860" y="2895"/>
                  </a:lnTo>
                  <a:lnTo>
                    <a:pt x="850" y="2780"/>
                  </a:lnTo>
                  <a:lnTo>
                    <a:pt x="844" y="2610"/>
                  </a:lnTo>
                  <a:lnTo>
                    <a:pt x="850" y="2495"/>
                  </a:lnTo>
                  <a:lnTo>
                    <a:pt x="857" y="2439"/>
                  </a:lnTo>
                  <a:lnTo>
                    <a:pt x="856" y="2424"/>
                  </a:lnTo>
                  <a:lnTo>
                    <a:pt x="840" y="2398"/>
                  </a:lnTo>
                  <a:lnTo>
                    <a:pt x="828" y="2390"/>
                  </a:lnTo>
                  <a:lnTo>
                    <a:pt x="717" y="2318"/>
                  </a:lnTo>
                  <a:lnTo>
                    <a:pt x="506" y="2162"/>
                  </a:lnTo>
                  <a:lnTo>
                    <a:pt x="401" y="2082"/>
                  </a:lnTo>
                  <a:lnTo>
                    <a:pt x="382" y="2064"/>
                  </a:lnTo>
                  <a:lnTo>
                    <a:pt x="314" y="2010"/>
                  </a:lnTo>
                  <a:lnTo>
                    <a:pt x="264" y="1978"/>
                  </a:lnTo>
                  <a:lnTo>
                    <a:pt x="241" y="1969"/>
                  </a:lnTo>
                  <a:lnTo>
                    <a:pt x="294" y="1899"/>
                  </a:lnTo>
                  <a:lnTo>
                    <a:pt x="350" y="1830"/>
                  </a:lnTo>
                  <a:lnTo>
                    <a:pt x="510" y="1955"/>
                  </a:lnTo>
                  <a:lnTo>
                    <a:pt x="752" y="2141"/>
                  </a:lnTo>
                  <a:lnTo>
                    <a:pt x="909" y="2270"/>
                  </a:lnTo>
                  <a:lnTo>
                    <a:pt x="985" y="2338"/>
                  </a:lnTo>
                  <a:lnTo>
                    <a:pt x="999" y="2349"/>
                  </a:lnTo>
                  <a:lnTo>
                    <a:pt x="1034" y="2354"/>
                  </a:lnTo>
                  <a:lnTo>
                    <a:pt x="1053" y="2346"/>
                  </a:lnTo>
                  <a:lnTo>
                    <a:pt x="1132" y="2302"/>
                  </a:lnTo>
                  <a:lnTo>
                    <a:pt x="1280" y="2195"/>
                  </a:lnTo>
                  <a:lnTo>
                    <a:pt x="1418" y="2074"/>
                  </a:lnTo>
                  <a:lnTo>
                    <a:pt x="1548" y="1943"/>
                  </a:lnTo>
                  <a:lnTo>
                    <a:pt x="1610" y="1877"/>
                  </a:lnTo>
                  <a:lnTo>
                    <a:pt x="1617" y="1868"/>
                  </a:lnTo>
                  <a:lnTo>
                    <a:pt x="1624" y="1847"/>
                  </a:lnTo>
                  <a:lnTo>
                    <a:pt x="1626" y="1827"/>
                  </a:lnTo>
                  <a:lnTo>
                    <a:pt x="1617" y="1807"/>
                  </a:lnTo>
                  <a:lnTo>
                    <a:pt x="1610" y="1796"/>
                  </a:lnTo>
                  <a:lnTo>
                    <a:pt x="1420" y="1596"/>
                  </a:lnTo>
                  <a:lnTo>
                    <a:pt x="1231" y="1395"/>
                  </a:lnTo>
                  <a:lnTo>
                    <a:pt x="1201" y="1360"/>
                  </a:lnTo>
                  <a:lnTo>
                    <a:pt x="1132" y="1288"/>
                  </a:lnTo>
                  <a:lnTo>
                    <a:pt x="1082" y="1248"/>
                  </a:lnTo>
                  <a:lnTo>
                    <a:pt x="1056" y="1235"/>
                  </a:lnTo>
                  <a:lnTo>
                    <a:pt x="1244" y="1103"/>
                  </a:lnTo>
                  <a:lnTo>
                    <a:pt x="1430" y="964"/>
                  </a:lnTo>
                  <a:lnTo>
                    <a:pt x="1614" y="825"/>
                  </a:lnTo>
                  <a:lnTo>
                    <a:pt x="1885" y="607"/>
                  </a:lnTo>
                  <a:lnTo>
                    <a:pt x="2060" y="458"/>
                  </a:lnTo>
                  <a:lnTo>
                    <a:pt x="2145" y="380"/>
                  </a:lnTo>
                  <a:lnTo>
                    <a:pt x="2194" y="338"/>
                  </a:lnTo>
                  <a:lnTo>
                    <a:pt x="2299" y="235"/>
                  </a:lnTo>
                  <a:lnTo>
                    <a:pt x="2344" y="177"/>
                  </a:lnTo>
                  <a:lnTo>
                    <a:pt x="2367" y="138"/>
                  </a:lnTo>
                  <a:lnTo>
                    <a:pt x="2374" y="118"/>
                  </a:lnTo>
                  <a:lnTo>
                    <a:pt x="2422" y="140"/>
                  </a:lnTo>
                  <a:lnTo>
                    <a:pt x="2466" y="163"/>
                  </a:lnTo>
                  <a:lnTo>
                    <a:pt x="2534" y="206"/>
                  </a:lnTo>
                  <a:lnTo>
                    <a:pt x="2661" y="304"/>
                  </a:lnTo>
                  <a:lnTo>
                    <a:pt x="2721" y="354"/>
                  </a:lnTo>
                  <a:lnTo>
                    <a:pt x="2833" y="453"/>
                  </a:lnTo>
                  <a:lnTo>
                    <a:pt x="2944" y="554"/>
                  </a:lnTo>
                  <a:lnTo>
                    <a:pt x="2993" y="603"/>
                  </a:lnTo>
                  <a:lnTo>
                    <a:pt x="3048" y="646"/>
                  </a:lnTo>
                  <a:lnTo>
                    <a:pt x="2937" y="771"/>
                  </a:lnTo>
                  <a:lnTo>
                    <a:pt x="2708" y="1016"/>
                  </a:lnTo>
                  <a:lnTo>
                    <a:pt x="2474" y="1257"/>
                  </a:lnTo>
                  <a:lnTo>
                    <a:pt x="2233" y="1490"/>
                  </a:lnTo>
                  <a:lnTo>
                    <a:pt x="2112" y="1605"/>
                  </a:lnTo>
                  <a:lnTo>
                    <a:pt x="1987" y="1720"/>
                  </a:lnTo>
                  <a:lnTo>
                    <a:pt x="1732" y="1951"/>
                  </a:lnTo>
                  <a:lnTo>
                    <a:pt x="1467" y="2169"/>
                  </a:lnTo>
                  <a:lnTo>
                    <a:pt x="1261" y="2322"/>
                  </a:lnTo>
                  <a:lnTo>
                    <a:pt x="1120" y="2417"/>
                  </a:lnTo>
                  <a:lnTo>
                    <a:pt x="1047" y="2462"/>
                  </a:lnTo>
                  <a:lnTo>
                    <a:pt x="1047" y="2462"/>
                  </a:lnTo>
                  <a:lnTo>
                    <a:pt x="1047" y="2463"/>
                  </a:lnTo>
                  <a:lnTo>
                    <a:pt x="1033" y="2460"/>
                  </a:lnTo>
                  <a:lnTo>
                    <a:pt x="1012" y="2472"/>
                  </a:lnTo>
                  <a:lnTo>
                    <a:pt x="1005" y="2485"/>
                  </a:lnTo>
                  <a:lnTo>
                    <a:pt x="1004" y="2495"/>
                  </a:lnTo>
                  <a:close/>
                  <a:moveTo>
                    <a:pt x="3082" y="1081"/>
                  </a:moveTo>
                  <a:lnTo>
                    <a:pt x="3078" y="1147"/>
                  </a:lnTo>
                  <a:lnTo>
                    <a:pt x="3074" y="1213"/>
                  </a:lnTo>
                  <a:lnTo>
                    <a:pt x="3072" y="1247"/>
                  </a:lnTo>
                  <a:lnTo>
                    <a:pt x="3069" y="1280"/>
                  </a:lnTo>
                  <a:lnTo>
                    <a:pt x="3067" y="1301"/>
                  </a:lnTo>
                  <a:lnTo>
                    <a:pt x="3065" y="1316"/>
                  </a:lnTo>
                  <a:lnTo>
                    <a:pt x="3059" y="1320"/>
                  </a:lnTo>
                  <a:lnTo>
                    <a:pt x="3052" y="1334"/>
                  </a:lnTo>
                  <a:lnTo>
                    <a:pt x="3051" y="1343"/>
                  </a:lnTo>
                  <a:lnTo>
                    <a:pt x="3038" y="1349"/>
                  </a:lnTo>
                  <a:lnTo>
                    <a:pt x="3018" y="1372"/>
                  </a:lnTo>
                  <a:lnTo>
                    <a:pt x="3016" y="1389"/>
                  </a:lnTo>
                  <a:lnTo>
                    <a:pt x="3018" y="1366"/>
                  </a:lnTo>
                  <a:lnTo>
                    <a:pt x="3010" y="1369"/>
                  </a:lnTo>
                  <a:lnTo>
                    <a:pt x="2990" y="1393"/>
                  </a:lnTo>
                  <a:lnTo>
                    <a:pt x="2941" y="1444"/>
                  </a:lnTo>
                  <a:lnTo>
                    <a:pt x="2890" y="1493"/>
                  </a:lnTo>
                  <a:lnTo>
                    <a:pt x="2734" y="1637"/>
                  </a:lnTo>
                  <a:lnTo>
                    <a:pt x="2574" y="1779"/>
                  </a:lnTo>
                  <a:lnTo>
                    <a:pt x="2201" y="2110"/>
                  </a:lnTo>
                  <a:lnTo>
                    <a:pt x="1823" y="2434"/>
                  </a:lnTo>
                  <a:lnTo>
                    <a:pt x="1804" y="2451"/>
                  </a:lnTo>
                  <a:lnTo>
                    <a:pt x="1785" y="2467"/>
                  </a:lnTo>
                  <a:lnTo>
                    <a:pt x="1778" y="2349"/>
                  </a:lnTo>
                  <a:lnTo>
                    <a:pt x="1765" y="2231"/>
                  </a:lnTo>
                  <a:lnTo>
                    <a:pt x="1764" y="2181"/>
                  </a:lnTo>
                  <a:lnTo>
                    <a:pt x="1765" y="2130"/>
                  </a:lnTo>
                  <a:lnTo>
                    <a:pt x="1764" y="2118"/>
                  </a:lnTo>
                  <a:lnTo>
                    <a:pt x="1749" y="2105"/>
                  </a:lnTo>
                  <a:lnTo>
                    <a:pt x="1739" y="2103"/>
                  </a:lnTo>
                  <a:lnTo>
                    <a:pt x="1927" y="1936"/>
                  </a:lnTo>
                  <a:lnTo>
                    <a:pt x="2106" y="1769"/>
                  </a:lnTo>
                  <a:lnTo>
                    <a:pt x="2236" y="1651"/>
                  </a:lnTo>
                  <a:lnTo>
                    <a:pt x="2489" y="1406"/>
                  </a:lnTo>
                  <a:lnTo>
                    <a:pt x="2737" y="1157"/>
                  </a:lnTo>
                  <a:lnTo>
                    <a:pt x="2977" y="901"/>
                  </a:lnTo>
                  <a:lnTo>
                    <a:pt x="3095" y="770"/>
                  </a:lnTo>
                  <a:lnTo>
                    <a:pt x="3093" y="926"/>
                  </a:lnTo>
                  <a:lnTo>
                    <a:pt x="3082" y="10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9" name="Freeform 18"/>
            <p:cNvSpPr/>
            <p:nvPr/>
          </p:nvSpPr>
          <p:spPr>
            <a:xfrm>
              <a:off x="1398" y="2746"/>
              <a:ext cx="212" cy="132"/>
            </a:xfrm>
            <a:custGeom>
              <a:avLst/>
              <a:gdLst>
                <a:gd name="T0" fmla="*/ 544 w 635"/>
                <a:gd name="T1" fmla="*/ 0 h 398"/>
                <a:gd name="T2" fmla="*/ 504 w 635"/>
                <a:gd name="T3" fmla="*/ 18 h 398"/>
                <a:gd name="T4" fmla="*/ 496 w 635"/>
                <a:gd name="T5" fmla="*/ 52 h 398"/>
                <a:gd name="T6" fmla="*/ 530 w 635"/>
                <a:gd name="T7" fmla="*/ 177 h 398"/>
                <a:gd name="T8" fmla="*/ 515 w 635"/>
                <a:gd name="T9" fmla="*/ 226 h 398"/>
                <a:gd name="T10" fmla="*/ 478 w 635"/>
                <a:gd name="T11" fmla="*/ 262 h 398"/>
                <a:gd name="T12" fmla="*/ 403 w 635"/>
                <a:gd name="T13" fmla="*/ 291 h 398"/>
                <a:gd name="T14" fmla="*/ 352 w 635"/>
                <a:gd name="T15" fmla="*/ 272 h 398"/>
                <a:gd name="T16" fmla="*/ 332 w 635"/>
                <a:gd name="T17" fmla="*/ 226 h 398"/>
                <a:gd name="T18" fmla="*/ 331 w 635"/>
                <a:gd name="T19" fmla="*/ 198 h 398"/>
                <a:gd name="T20" fmla="*/ 303 w 635"/>
                <a:gd name="T21" fmla="*/ 164 h 398"/>
                <a:gd name="T22" fmla="*/ 246 w 635"/>
                <a:gd name="T23" fmla="*/ 180 h 398"/>
                <a:gd name="T24" fmla="*/ 236 w 635"/>
                <a:gd name="T25" fmla="*/ 209 h 398"/>
                <a:gd name="T26" fmla="*/ 220 w 635"/>
                <a:gd name="T27" fmla="*/ 268 h 398"/>
                <a:gd name="T28" fmla="*/ 160 w 635"/>
                <a:gd name="T29" fmla="*/ 310 h 398"/>
                <a:gd name="T30" fmla="*/ 122 w 635"/>
                <a:gd name="T31" fmla="*/ 304 h 398"/>
                <a:gd name="T32" fmla="*/ 83 w 635"/>
                <a:gd name="T33" fmla="*/ 270 h 398"/>
                <a:gd name="T34" fmla="*/ 83 w 635"/>
                <a:gd name="T35" fmla="*/ 182 h 398"/>
                <a:gd name="T36" fmla="*/ 90 w 635"/>
                <a:gd name="T37" fmla="*/ 149 h 398"/>
                <a:gd name="T38" fmla="*/ 62 w 635"/>
                <a:gd name="T39" fmla="*/ 126 h 398"/>
                <a:gd name="T40" fmla="*/ 34 w 635"/>
                <a:gd name="T41" fmla="*/ 139 h 398"/>
                <a:gd name="T42" fmla="*/ 7 w 635"/>
                <a:gd name="T43" fmla="*/ 193 h 398"/>
                <a:gd name="T44" fmla="*/ 3 w 635"/>
                <a:gd name="T45" fmla="*/ 268 h 398"/>
                <a:gd name="T46" fmla="*/ 31 w 635"/>
                <a:gd name="T47" fmla="*/ 336 h 398"/>
                <a:gd name="T48" fmla="*/ 93 w 635"/>
                <a:gd name="T49" fmla="*/ 383 h 398"/>
                <a:gd name="T50" fmla="*/ 139 w 635"/>
                <a:gd name="T51" fmla="*/ 398 h 398"/>
                <a:gd name="T52" fmla="*/ 229 w 635"/>
                <a:gd name="T53" fmla="*/ 383 h 398"/>
                <a:gd name="T54" fmla="*/ 279 w 635"/>
                <a:gd name="T55" fmla="*/ 339 h 398"/>
                <a:gd name="T56" fmla="*/ 350 w 635"/>
                <a:gd name="T57" fmla="*/ 379 h 398"/>
                <a:gd name="T58" fmla="*/ 470 w 635"/>
                <a:gd name="T59" fmla="*/ 375 h 398"/>
                <a:gd name="T60" fmla="*/ 527 w 635"/>
                <a:gd name="T61" fmla="*/ 350 h 398"/>
                <a:gd name="T62" fmla="*/ 600 w 635"/>
                <a:gd name="T63" fmla="*/ 271 h 398"/>
                <a:gd name="T64" fmla="*/ 635 w 635"/>
                <a:gd name="T65" fmla="*/ 166 h 398"/>
                <a:gd name="T66" fmla="*/ 614 w 635"/>
                <a:gd name="T67" fmla="*/ 64 h 398"/>
                <a:gd name="T68" fmla="*/ 555 w 635"/>
                <a:gd name="T69" fmla="*/ 6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5" h="398">
                  <a:moveTo>
                    <a:pt x="555" y="6"/>
                  </a:moveTo>
                  <a:lnTo>
                    <a:pt x="544" y="0"/>
                  </a:lnTo>
                  <a:lnTo>
                    <a:pt x="521" y="3"/>
                  </a:lnTo>
                  <a:lnTo>
                    <a:pt x="504" y="18"/>
                  </a:lnTo>
                  <a:lnTo>
                    <a:pt x="495" y="39"/>
                  </a:lnTo>
                  <a:lnTo>
                    <a:pt x="496" y="52"/>
                  </a:lnTo>
                  <a:lnTo>
                    <a:pt x="514" y="113"/>
                  </a:lnTo>
                  <a:lnTo>
                    <a:pt x="530" y="177"/>
                  </a:lnTo>
                  <a:lnTo>
                    <a:pt x="527" y="202"/>
                  </a:lnTo>
                  <a:lnTo>
                    <a:pt x="515" y="226"/>
                  </a:lnTo>
                  <a:lnTo>
                    <a:pt x="494" y="251"/>
                  </a:lnTo>
                  <a:lnTo>
                    <a:pt x="478" y="262"/>
                  </a:lnTo>
                  <a:lnTo>
                    <a:pt x="453" y="278"/>
                  </a:lnTo>
                  <a:lnTo>
                    <a:pt x="403" y="291"/>
                  </a:lnTo>
                  <a:lnTo>
                    <a:pt x="370" y="284"/>
                  </a:lnTo>
                  <a:lnTo>
                    <a:pt x="352" y="272"/>
                  </a:lnTo>
                  <a:lnTo>
                    <a:pt x="339" y="252"/>
                  </a:lnTo>
                  <a:lnTo>
                    <a:pt x="332" y="226"/>
                  </a:lnTo>
                  <a:lnTo>
                    <a:pt x="332" y="209"/>
                  </a:lnTo>
                  <a:lnTo>
                    <a:pt x="331" y="198"/>
                  </a:lnTo>
                  <a:lnTo>
                    <a:pt x="324" y="180"/>
                  </a:lnTo>
                  <a:lnTo>
                    <a:pt x="303" y="164"/>
                  </a:lnTo>
                  <a:lnTo>
                    <a:pt x="268" y="164"/>
                  </a:lnTo>
                  <a:lnTo>
                    <a:pt x="246" y="180"/>
                  </a:lnTo>
                  <a:lnTo>
                    <a:pt x="237" y="198"/>
                  </a:lnTo>
                  <a:lnTo>
                    <a:pt x="236" y="209"/>
                  </a:lnTo>
                  <a:lnTo>
                    <a:pt x="233" y="231"/>
                  </a:lnTo>
                  <a:lnTo>
                    <a:pt x="220" y="268"/>
                  </a:lnTo>
                  <a:lnTo>
                    <a:pt x="196" y="297"/>
                  </a:lnTo>
                  <a:lnTo>
                    <a:pt x="160" y="310"/>
                  </a:lnTo>
                  <a:lnTo>
                    <a:pt x="137" y="307"/>
                  </a:lnTo>
                  <a:lnTo>
                    <a:pt x="122" y="304"/>
                  </a:lnTo>
                  <a:lnTo>
                    <a:pt x="102" y="294"/>
                  </a:lnTo>
                  <a:lnTo>
                    <a:pt x="83" y="270"/>
                  </a:lnTo>
                  <a:lnTo>
                    <a:pt x="76" y="228"/>
                  </a:lnTo>
                  <a:lnTo>
                    <a:pt x="83" y="182"/>
                  </a:lnTo>
                  <a:lnTo>
                    <a:pt x="88" y="162"/>
                  </a:lnTo>
                  <a:lnTo>
                    <a:pt x="90" y="149"/>
                  </a:lnTo>
                  <a:lnTo>
                    <a:pt x="80" y="131"/>
                  </a:lnTo>
                  <a:lnTo>
                    <a:pt x="62" y="126"/>
                  </a:lnTo>
                  <a:lnTo>
                    <a:pt x="43" y="130"/>
                  </a:lnTo>
                  <a:lnTo>
                    <a:pt x="34" y="139"/>
                  </a:lnTo>
                  <a:lnTo>
                    <a:pt x="23" y="157"/>
                  </a:lnTo>
                  <a:lnTo>
                    <a:pt x="7" y="193"/>
                  </a:lnTo>
                  <a:lnTo>
                    <a:pt x="0" y="232"/>
                  </a:lnTo>
                  <a:lnTo>
                    <a:pt x="3" y="268"/>
                  </a:lnTo>
                  <a:lnTo>
                    <a:pt x="13" y="304"/>
                  </a:lnTo>
                  <a:lnTo>
                    <a:pt x="31" y="336"/>
                  </a:lnTo>
                  <a:lnTo>
                    <a:pt x="59" y="362"/>
                  </a:lnTo>
                  <a:lnTo>
                    <a:pt x="93" y="383"/>
                  </a:lnTo>
                  <a:lnTo>
                    <a:pt x="113" y="390"/>
                  </a:lnTo>
                  <a:lnTo>
                    <a:pt x="139" y="398"/>
                  </a:lnTo>
                  <a:lnTo>
                    <a:pt x="187" y="398"/>
                  </a:lnTo>
                  <a:lnTo>
                    <a:pt x="229" y="383"/>
                  </a:lnTo>
                  <a:lnTo>
                    <a:pt x="265" y="356"/>
                  </a:lnTo>
                  <a:lnTo>
                    <a:pt x="279" y="339"/>
                  </a:lnTo>
                  <a:lnTo>
                    <a:pt x="299" y="356"/>
                  </a:lnTo>
                  <a:lnTo>
                    <a:pt x="350" y="379"/>
                  </a:lnTo>
                  <a:lnTo>
                    <a:pt x="409" y="386"/>
                  </a:lnTo>
                  <a:lnTo>
                    <a:pt x="470" y="375"/>
                  </a:lnTo>
                  <a:lnTo>
                    <a:pt x="502" y="362"/>
                  </a:lnTo>
                  <a:lnTo>
                    <a:pt x="527" y="350"/>
                  </a:lnTo>
                  <a:lnTo>
                    <a:pt x="567" y="316"/>
                  </a:lnTo>
                  <a:lnTo>
                    <a:pt x="600" y="271"/>
                  </a:lnTo>
                  <a:lnTo>
                    <a:pt x="623" y="221"/>
                  </a:lnTo>
                  <a:lnTo>
                    <a:pt x="635" y="166"/>
                  </a:lnTo>
                  <a:lnTo>
                    <a:pt x="632" y="113"/>
                  </a:lnTo>
                  <a:lnTo>
                    <a:pt x="614" y="64"/>
                  </a:lnTo>
                  <a:lnTo>
                    <a:pt x="581" y="23"/>
                  </a:lnTo>
                  <a:lnTo>
                    <a:pt x="555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0" name="Freeform 19"/>
            <p:cNvSpPr/>
            <p:nvPr/>
          </p:nvSpPr>
          <p:spPr>
            <a:xfrm>
              <a:off x="1655" y="2515"/>
              <a:ext cx="176" cy="179"/>
            </a:xfrm>
            <a:custGeom>
              <a:avLst/>
              <a:gdLst>
                <a:gd name="T0" fmla="*/ 301 w 528"/>
                <a:gd name="T1" fmla="*/ 1 h 538"/>
                <a:gd name="T2" fmla="*/ 268 w 528"/>
                <a:gd name="T3" fmla="*/ 27 h 538"/>
                <a:gd name="T4" fmla="*/ 273 w 528"/>
                <a:gd name="T5" fmla="*/ 82 h 538"/>
                <a:gd name="T6" fmla="*/ 298 w 528"/>
                <a:gd name="T7" fmla="*/ 95 h 538"/>
                <a:gd name="T8" fmla="*/ 373 w 528"/>
                <a:gd name="T9" fmla="*/ 112 h 538"/>
                <a:gd name="T10" fmla="*/ 419 w 528"/>
                <a:gd name="T11" fmla="*/ 145 h 538"/>
                <a:gd name="T12" fmla="*/ 423 w 528"/>
                <a:gd name="T13" fmla="*/ 191 h 538"/>
                <a:gd name="T14" fmla="*/ 409 w 528"/>
                <a:gd name="T15" fmla="*/ 220 h 538"/>
                <a:gd name="T16" fmla="*/ 357 w 528"/>
                <a:gd name="T17" fmla="*/ 265 h 538"/>
                <a:gd name="T18" fmla="*/ 245 w 528"/>
                <a:gd name="T19" fmla="*/ 269 h 538"/>
                <a:gd name="T20" fmla="*/ 207 w 528"/>
                <a:gd name="T21" fmla="*/ 256 h 538"/>
                <a:gd name="T22" fmla="*/ 188 w 528"/>
                <a:gd name="T23" fmla="*/ 250 h 538"/>
                <a:gd name="T24" fmla="*/ 150 w 528"/>
                <a:gd name="T25" fmla="*/ 268 h 538"/>
                <a:gd name="T26" fmla="*/ 141 w 528"/>
                <a:gd name="T27" fmla="*/ 324 h 538"/>
                <a:gd name="T28" fmla="*/ 161 w 528"/>
                <a:gd name="T29" fmla="*/ 341 h 538"/>
                <a:gd name="T30" fmla="*/ 173 w 528"/>
                <a:gd name="T31" fmla="*/ 347 h 538"/>
                <a:gd name="T32" fmla="*/ 178 w 528"/>
                <a:gd name="T33" fmla="*/ 348 h 538"/>
                <a:gd name="T34" fmla="*/ 184 w 528"/>
                <a:gd name="T35" fmla="*/ 351 h 538"/>
                <a:gd name="T36" fmla="*/ 220 w 528"/>
                <a:gd name="T37" fmla="*/ 367 h 538"/>
                <a:gd name="T38" fmla="*/ 243 w 528"/>
                <a:gd name="T39" fmla="*/ 399 h 538"/>
                <a:gd name="T40" fmla="*/ 180 w 528"/>
                <a:gd name="T41" fmla="*/ 443 h 538"/>
                <a:gd name="T42" fmla="*/ 131 w 528"/>
                <a:gd name="T43" fmla="*/ 456 h 538"/>
                <a:gd name="T44" fmla="*/ 62 w 528"/>
                <a:gd name="T45" fmla="*/ 456 h 538"/>
                <a:gd name="T46" fmla="*/ 50 w 528"/>
                <a:gd name="T47" fmla="*/ 443 h 538"/>
                <a:gd name="T48" fmla="*/ 10 w 528"/>
                <a:gd name="T49" fmla="*/ 446 h 538"/>
                <a:gd name="T50" fmla="*/ 3 w 528"/>
                <a:gd name="T51" fmla="*/ 475 h 538"/>
                <a:gd name="T52" fmla="*/ 45 w 528"/>
                <a:gd name="T53" fmla="*/ 525 h 538"/>
                <a:gd name="T54" fmla="*/ 134 w 528"/>
                <a:gd name="T55" fmla="*/ 538 h 538"/>
                <a:gd name="T56" fmla="*/ 190 w 528"/>
                <a:gd name="T57" fmla="*/ 528 h 538"/>
                <a:gd name="T58" fmla="*/ 302 w 528"/>
                <a:gd name="T59" fmla="*/ 465 h 538"/>
                <a:gd name="T60" fmla="*/ 355 w 528"/>
                <a:gd name="T61" fmla="*/ 383 h 538"/>
                <a:gd name="T62" fmla="*/ 357 w 528"/>
                <a:gd name="T63" fmla="*/ 366 h 538"/>
                <a:gd name="T64" fmla="*/ 425 w 528"/>
                <a:gd name="T65" fmla="*/ 341 h 538"/>
                <a:gd name="T66" fmla="*/ 497 w 528"/>
                <a:gd name="T67" fmla="*/ 271 h 538"/>
                <a:gd name="T68" fmla="*/ 520 w 528"/>
                <a:gd name="T69" fmla="*/ 220 h 538"/>
                <a:gd name="T70" fmla="*/ 520 w 528"/>
                <a:gd name="T71" fmla="*/ 127 h 538"/>
                <a:gd name="T72" fmla="*/ 469 w 528"/>
                <a:gd name="T73" fmla="*/ 53 h 538"/>
                <a:gd name="T74" fmla="*/ 384 w 528"/>
                <a:gd name="T75" fmla="*/ 9 h 538"/>
                <a:gd name="T76" fmla="*/ 311 w 528"/>
                <a:gd name="T7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8" h="538">
                  <a:moveTo>
                    <a:pt x="311" y="0"/>
                  </a:moveTo>
                  <a:lnTo>
                    <a:pt x="301" y="1"/>
                  </a:lnTo>
                  <a:lnTo>
                    <a:pt x="285" y="9"/>
                  </a:lnTo>
                  <a:lnTo>
                    <a:pt x="268" y="27"/>
                  </a:lnTo>
                  <a:lnTo>
                    <a:pt x="263" y="60"/>
                  </a:lnTo>
                  <a:lnTo>
                    <a:pt x="273" y="82"/>
                  </a:lnTo>
                  <a:lnTo>
                    <a:pt x="288" y="92"/>
                  </a:lnTo>
                  <a:lnTo>
                    <a:pt x="298" y="95"/>
                  </a:lnTo>
                  <a:lnTo>
                    <a:pt x="321" y="99"/>
                  </a:lnTo>
                  <a:lnTo>
                    <a:pt x="373" y="112"/>
                  </a:lnTo>
                  <a:lnTo>
                    <a:pt x="404" y="129"/>
                  </a:lnTo>
                  <a:lnTo>
                    <a:pt x="419" y="145"/>
                  </a:lnTo>
                  <a:lnTo>
                    <a:pt x="426" y="165"/>
                  </a:lnTo>
                  <a:lnTo>
                    <a:pt x="423" y="191"/>
                  </a:lnTo>
                  <a:lnTo>
                    <a:pt x="416" y="206"/>
                  </a:lnTo>
                  <a:lnTo>
                    <a:pt x="409" y="220"/>
                  </a:lnTo>
                  <a:lnTo>
                    <a:pt x="391" y="242"/>
                  </a:lnTo>
                  <a:lnTo>
                    <a:pt x="357" y="265"/>
                  </a:lnTo>
                  <a:lnTo>
                    <a:pt x="302" y="276"/>
                  </a:lnTo>
                  <a:lnTo>
                    <a:pt x="245" y="269"/>
                  </a:lnTo>
                  <a:lnTo>
                    <a:pt x="217" y="260"/>
                  </a:lnTo>
                  <a:lnTo>
                    <a:pt x="207" y="256"/>
                  </a:lnTo>
                  <a:lnTo>
                    <a:pt x="199" y="253"/>
                  </a:lnTo>
                  <a:lnTo>
                    <a:pt x="188" y="250"/>
                  </a:lnTo>
                  <a:lnTo>
                    <a:pt x="171" y="253"/>
                  </a:lnTo>
                  <a:lnTo>
                    <a:pt x="150" y="268"/>
                  </a:lnTo>
                  <a:lnTo>
                    <a:pt x="135" y="299"/>
                  </a:lnTo>
                  <a:lnTo>
                    <a:pt x="141" y="324"/>
                  </a:lnTo>
                  <a:lnTo>
                    <a:pt x="151" y="337"/>
                  </a:lnTo>
                  <a:lnTo>
                    <a:pt x="161" y="341"/>
                  </a:lnTo>
                  <a:lnTo>
                    <a:pt x="167" y="344"/>
                  </a:lnTo>
                  <a:lnTo>
                    <a:pt x="173" y="347"/>
                  </a:lnTo>
                  <a:lnTo>
                    <a:pt x="173" y="347"/>
                  </a:lnTo>
                  <a:lnTo>
                    <a:pt x="178" y="348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184" y="351"/>
                  </a:lnTo>
                  <a:lnTo>
                    <a:pt x="220" y="367"/>
                  </a:lnTo>
                  <a:lnTo>
                    <a:pt x="252" y="386"/>
                  </a:lnTo>
                  <a:lnTo>
                    <a:pt x="243" y="399"/>
                  </a:lnTo>
                  <a:lnTo>
                    <a:pt x="220" y="420"/>
                  </a:lnTo>
                  <a:lnTo>
                    <a:pt x="180" y="443"/>
                  </a:lnTo>
                  <a:lnTo>
                    <a:pt x="150" y="452"/>
                  </a:lnTo>
                  <a:lnTo>
                    <a:pt x="131" y="456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57" y="453"/>
                  </a:lnTo>
                  <a:lnTo>
                    <a:pt x="50" y="443"/>
                  </a:lnTo>
                  <a:lnTo>
                    <a:pt x="30" y="438"/>
                  </a:lnTo>
                  <a:lnTo>
                    <a:pt x="10" y="446"/>
                  </a:lnTo>
                  <a:lnTo>
                    <a:pt x="0" y="463"/>
                  </a:lnTo>
                  <a:lnTo>
                    <a:pt x="3" y="475"/>
                  </a:lnTo>
                  <a:lnTo>
                    <a:pt x="13" y="498"/>
                  </a:lnTo>
                  <a:lnTo>
                    <a:pt x="45" y="525"/>
                  </a:lnTo>
                  <a:lnTo>
                    <a:pt x="88" y="537"/>
                  </a:lnTo>
                  <a:lnTo>
                    <a:pt x="134" y="538"/>
                  </a:lnTo>
                  <a:lnTo>
                    <a:pt x="155" y="534"/>
                  </a:lnTo>
                  <a:lnTo>
                    <a:pt x="190" y="528"/>
                  </a:lnTo>
                  <a:lnTo>
                    <a:pt x="250" y="504"/>
                  </a:lnTo>
                  <a:lnTo>
                    <a:pt x="302" y="465"/>
                  </a:lnTo>
                  <a:lnTo>
                    <a:pt x="341" y="414"/>
                  </a:lnTo>
                  <a:lnTo>
                    <a:pt x="355" y="383"/>
                  </a:lnTo>
                  <a:lnTo>
                    <a:pt x="358" y="374"/>
                  </a:lnTo>
                  <a:lnTo>
                    <a:pt x="357" y="366"/>
                  </a:lnTo>
                  <a:lnTo>
                    <a:pt x="381" y="360"/>
                  </a:lnTo>
                  <a:lnTo>
                    <a:pt x="425" y="341"/>
                  </a:lnTo>
                  <a:lnTo>
                    <a:pt x="463" y="311"/>
                  </a:lnTo>
                  <a:lnTo>
                    <a:pt x="497" y="271"/>
                  </a:lnTo>
                  <a:lnTo>
                    <a:pt x="509" y="246"/>
                  </a:lnTo>
                  <a:lnTo>
                    <a:pt x="520" y="220"/>
                  </a:lnTo>
                  <a:lnTo>
                    <a:pt x="528" y="171"/>
                  </a:lnTo>
                  <a:lnTo>
                    <a:pt x="520" y="127"/>
                  </a:lnTo>
                  <a:lnTo>
                    <a:pt x="499" y="86"/>
                  </a:lnTo>
                  <a:lnTo>
                    <a:pt x="469" y="53"/>
                  </a:lnTo>
                  <a:lnTo>
                    <a:pt x="430" y="26"/>
                  </a:lnTo>
                  <a:lnTo>
                    <a:pt x="384" y="9"/>
                  </a:lnTo>
                  <a:lnTo>
                    <a:pt x="337" y="0"/>
                  </a:lnTo>
                  <a:lnTo>
                    <a:pt x="3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1" name="Freeform 20"/>
            <p:cNvSpPr/>
            <p:nvPr/>
          </p:nvSpPr>
          <p:spPr>
            <a:xfrm>
              <a:off x="1665" y="2702"/>
              <a:ext cx="205" cy="210"/>
            </a:xfrm>
            <a:custGeom>
              <a:avLst/>
              <a:gdLst>
                <a:gd name="T0" fmla="*/ 388 w 613"/>
                <a:gd name="T1" fmla="*/ 3 h 630"/>
                <a:gd name="T2" fmla="*/ 357 w 613"/>
                <a:gd name="T3" fmla="*/ 52 h 630"/>
                <a:gd name="T4" fmla="*/ 381 w 613"/>
                <a:gd name="T5" fmla="*/ 89 h 630"/>
                <a:gd name="T6" fmla="*/ 466 w 613"/>
                <a:gd name="T7" fmla="*/ 128 h 630"/>
                <a:gd name="T8" fmla="*/ 511 w 613"/>
                <a:gd name="T9" fmla="*/ 174 h 630"/>
                <a:gd name="T10" fmla="*/ 506 w 613"/>
                <a:gd name="T11" fmla="*/ 230 h 630"/>
                <a:gd name="T12" fmla="*/ 486 w 613"/>
                <a:gd name="T13" fmla="*/ 265 h 630"/>
                <a:gd name="T14" fmla="*/ 431 w 613"/>
                <a:gd name="T15" fmla="*/ 307 h 630"/>
                <a:gd name="T16" fmla="*/ 349 w 613"/>
                <a:gd name="T17" fmla="*/ 312 h 630"/>
                <a:gd name="T18" fmla="*/ 257 w 613"/>
                <a:gd name="T19" fmla="*/ 265 h 630"/>
                <a:gd name="T20" fmla="*/ 253 w 613"/>
                <a:gd name="T21" fmla="*/ 260 h 630"/>
                <a:gd name="T22" fmla="*/ 239 w 613"/>
                <a:gd name="T23" fmla="*/ 252 h 630"/>
                <a:gd name="T24" fmla="*/ 198 w 613"/>
                <a:gd name="T25" fmla="*/ 256 h 630"/>
                <a:gd name="T26" fmla="*/ 175 w 613"/>
                <a:gd name="T27" fmla="*/ 311 h 630"/>
                <a:gd name="T28" fmla="*/ 188 w 613"/>
                <a:gd name="T29" fmla="*/ 334 h 630"/>
                <a:gd name="T30" fmla="*/ 214 w 613"/>
                <a:gd name="T31" fmla="*/ 354 h 630"/>
                <a:gd name="T32" fmla="*/ 256 w 613"/>
                <a:gd name="T33" fmla="*/ 422 h 630"/>
                <a:gd name="T34" fmla="*/ 224 w 613"/>
                <a:gd name="T35" fmla="*/ 512 h 630"/>
                <a:gd name="T36" fmla="*/ 180 w 613"/>
                <a:gd name="T37" fmla="*/ 543 h 630"/>
                <a:gd name="T38" fmla="*/ 119 w 613"/>
                <a:gd name="T39" fmla="*/ 547 h 630"/>
                <a:gd name="T40" fmla="*/ 72 w 613"/>
                <a:gd name="T41" fmla="*/ 495 h 630"/>
                <a:gd name="T42" fmla="*/ 51 w 613"/>
                <a:gd name="T43" fmla="*/ 397 h 630"/>
                <a:gd name="T44" fmla="*/ 37 w 613"/>
                <a:gd name="T45" fmla="*/ 374 h 630"/>
                <a:gd name="T46" fmla="*/ 5 w 613"/>
                <a:gd name="T47" fmla="*/ 387 h 630"/>
                <a:gd name="T48" fmla="*/ 0 w 613"/>
                <a:gd name="T49" fmla="*/ 425 h 630"/>
                <a:gd name="T50" fmla="*/ 13 w 613"/>
                <a:gd name="T51" fmla="*/ 540 h 630"/>
                <a:gd name="T52" fmla="*/ 66 w 613"/>
                <a:gd name="T53" fmla="*/ 607 h 630"/>
                <a:gd name="T54" fmla="*/ 131 w 613"/>
                <a:gd name="T55" fmla="*/ 630 h 630"/>
                <a:gd name="T56" fmla="*/ 220 w 613"/>
                <a:gd name="T57" fmla="*/ 615 h 630"/>
                <a:gd name="T58" fmla="*/ 263 w 613"/>
                <a:gd name="T59" fmla="*/ 594 h 630"/>
                <a:gd name="T60" fmla="*/ 329 w 613"/>
                <a:gd name="T61" fmla="*/ 522 h 630"/>
                <a:gd name="T62" fmla="*/ 352 w 613"/>
                <a:gd name="T63" fmla="*/ 452 h 630"/>
                <a:gd name="T64" fmla="*/ 352 w 613"/>
                <a:gd name="T65" fmla="*/ 410 h 630"/>
                <a:gd name="T66" fmla="*/ 446 w 613"/>
                <a:gd name="T67" fmla="*/ 404 h 630"/>
                <a:gd name="T68" fmla="*/ 555 w 613"/>
                <a:gd name="T69" fmla="*/ 338 h 630"/>
                <a:gd name="T70" fmla="*/ 594 w 613"/>
                <a:gd name="T71" fmla="*/ 283 h 630"/>
                <a:gd name="T72" fmla="*/ 613 w 613"/>
                <a:gd name="T73" fmla="*/ 177 h 630"/>
                <a:gd name="T74" fmla="*/ 574 w 613"/>
                <a:gd name="T75" fmla="*/ 82 h 630"/>
                <a:gd name="T76" fmla="*/ 489 w 613"/>
                <a:gd name="T77" fmla="*/ 17 h 630"/>
                <a:gd name="T78" fmla="*/ 404 w 613"/>
                <a:gd name="T79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3" h="630">
                  <a:moveTo>
                    <a:pt x="404" y="0"/>
                  </a:moveTo>
                  <a:lnTo>
                    <a:pt x="388" y="3"/>
                  </a:lnTo>
                  <a:lnTo>
                    <a:pt x="365" y="21"/>
                  </a:lnTo>
                  <a:lnTo>
                    <a:pt x="357" y="52"/>
                  </a:lnTo>
                  <a:lnTo>
                    <a:pt x="367" y="79"/>
                  </a:lnTo>
                  <a:lnTo>
                    <a:pt x="381" y="89"/>
                  </a:lnTo>
                  <a:lnTo>
                    <a:pt x="410" y="101"/>
                  </a:lnTo>
                  <a:lnTo>
                    <a:pt x="466" y="128"/>
                  </a:lnTo>
                  <a:lnTo>
                    <a:pt x="498" y="152"/>
                  </a:lnTo>
                  <a:lnTo>
                    <a:pt x="511" y="174"/>
                  </a:lnTo>
                  <a:lnTo>
                    <a:pt x="515" y="200"/>
                  </a:lnTo>
                  <a:lnTo>
                    <a:pt x="506" y="230"/>
                  </a:lnTo>
                  <a:lnTo>
                    <a:pt x="498" y="249"/>
                  </a:lnTo>
                  <a:lnTo>
                    <a:pt x="486" y="265"/>
                  </a:lnTo>
                  <a:lnTo>
                    <a:pt x="462" y="291"/>
                  </a:lnTo>
                  <a:lnTo>
                    <a:pt x="431" y="307"/>
                  </a:lnTo>
                  <a:lnTo>
                    <a:pt x="400" y="314"/>
                  </a:lnTo>
                  <a:lnTo>
                    <a:pt x="349" y="312"/>
                  </a:lnTo>
                  <a:lnTo>
                    <a:pt x="285" y="286"/>
                  </a:lnTo>
                  <a:lnTo>
                    <a:pt x="257" y="265"/>
                  </a:lnTo>
                  <a:lnTo>
                    <a:pt x="257" y="265"/>
                  </a:lnTo>
                  <a:lnTo>
                    <a:pt x="253" y="260"/>
                  </a:lnTo>
                  <a:lnTo>
                    <a:pt x="247" y="258"/>
                  </a:lnTo>
                  <a:lnTo>
                    <a:pt x="239" y="252"/>
                  </a:lnTo>
                  <a:lnTo>
                    <a:pt x="223" y="249"/>
                  </a:lnTo>
                  <a:lnTo>
                    <a:pt x="198" y="256"/>
                  </a:lnTo>
                  <a:lnTo>
                    <a:pt x="177" y="285"/>
                  </a:lnTo>
                  <a:lnTo>
                    <a:pt x="175" y="311"/>
                  </a:lnTo>
                  <a:lnTo>
                    <a:pt x="181" y="327"/>
                  </a:lnTo>
                  <a:lnTo>
                    <a:pt x="188" y="334"/>
                  </a:lnTo>
                  <a:lnTo>
                    <a:pt x="201" y="344"/>
                  </a:lnTo>
                  <a:lnTo>
                    <a:pt x="214" y="354"/>
                  </a:lnTo>
                  <a:lnTo>
                    <a:pt x="234" y="376"/>
                  </a:lnTo>
                  <a:lnTo>
                    <a:pt x="256" y="422"/>
                  </a:lnTo>
                  <a:lnTo>
                    <a:pt x="253" y="469"/>
                  </a:lnTo>
                  <a:lnTo>
                    <a:pt x="224" y="512"/>
                  </a:lnTo>
                  <a:lnTo>
                    <a:pt x="198" y="531"/>
                  </a:lnTo>
                  <a:lnTo>
                    <a:pt x="180" y="543"/>
                  </a:lnTo>
                  <a:lnTo>
                    <a:pt x="146" y="551"/>
                  </a:lnTo>
                  <a:lnTo>
                    <a:pt x="119" y="547"/>
                  </a:lnTo>
                  <a:lnTo>
                    <a:pt x="96" y="533"/>
                  </a:lnTo>
                  <a:lnTo>
                    <a:pt x="72" y="495"/>
                  </a:lnTo>
                  <a:lnTo>
                    <a:pt x="54" y="430"/>
                  </a:lnTo>
                  <a:lnTo>
                    <a:pt x="51" y="397"/>
                  </a:lnTo>
                  <a:lnTo>
                    <a:pt x="50" y="386"/>
                  </a:lnTo>
                  <a:lnTo>
                    <a:pt x="37" y="374"/>
                  </a:lnTo>
                  <a:lnTo>
                    <a:pt x="20" y="374"/>
                  </a:lnTo>
                  <a:lnTo>
                    <a:pt x="5" y="387"/>
                  </a:lnTo>
                  <a:lnTo>
                    <a:pt x="2" y="397"/>
                  </a:lnTo>
                  <a:lnTo>
                    <a:pt x="0" y="425"/>
                  </a:lnTo>
                  <a:lnTo>
                    <a:pt x="1" y="484"/>
                  </a:lnTo>
                  <a:lnTo>
                    <a:pt x="13" y="540"/>
                  </a:lnTo>
                  <a:lnTo>
                    <a:pt x="43" y="589"/>
                  </a:lnTo>
                  <a:lnTo>
                    <a:pt x="66" y="607"/>
                  </a:lnTo>
                  <a:lnTo>
                    <a:pt x="87" y="619"/>
                  </a:lnTo>
                  <a:lnTo>
                    <a:pt x="131" y="630"/>
                  </a:lnTo>
                  <a:lnTo>
                    <a:pt x="175" y="628"/>
                  </a:lnTo>
                  <a:lnTo>
                    <a:pt x="220" y="615"/>
                  </a:lnTo>
                  <a:lnTo>
                    <a:pt x="241" y="606"/>
                  </a:lnTo>
                  <a:lnTo>
                    <a:pt x="263" y="594"/>
                  </a:lnTo>
                  <a:lnTo>
                    <a:pt x="300" y="561"/>
                  </a:lnTo>
                  <a:lnTo>
                    <a:pt x="329" y="522"/>
                  </a:lnTo>
                  <a:lnTo>
                    <a:pt x="348" y="476"/>
                  </a:lnTo>
                  <a:lnTo>
                    <a:pt x="352" y="452"/>
                  </a:lnTo>
                  <a:lnTo>
                    <a:pt x="355" y="430"/>
                  </a:lnTo>
                  <a:lnTo>
                    <a:pt x="352" y="410"/>
                  </a:lnTo>
                  <a:lnTo>
                    <a:pt x="384" y="413"/>
                  </a:lnTo>
                  <a:lnTo>
                    <a:pt x="446" y="404"/>
                  </a:lnTo>
                  <a:lnTo>
                    <a:pt x="505" y="380"/>
                  </a:lnTo>
                  <a:lnTo>
                    <a:pt x="555" y="338"/>
                  </a:lnTo>
                  <a:lnTo>
                    <a:pt x="577" y="309"/>
                  </a:lnTo>
                  <a:lnTo>
                    <a:pt x="594" y="283"/>
                  </a:lnTo>
                  <a:lnTo>
                    <a:pt x="611" y="230"/>
                  </a:lnTo>
                  <a:lnTo>
                    <a:pt x="613" y="177"/>
                  </a:lnTo>
                  <a:lnTo>
                    <a:pt x="600" y="127"/>
                  </a:lnTo>
                  <a:lnTo>
                    <a:pt x="574" y="82"/>
                  </a:lnTo>
                  <a:lnTo>
                    <a:pt x="537" y="44"/>
                  </a:lnTo>
                  <a:lnTo>
                    <a:pt x="489" y="17"/>
                  </a:lnTo>
                  <a:lnTo>
                    <a:pt x="434" y="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32" name="Group 36"/>
          <p:cNvGrpSpPr>
            <a:grpSpLocks noChangeAspect="1"/>
          </p:cNvGrpSpPr>
          <p:nvPr/>
        </p:nvGrpSpPr>
        <p:grpSpPr>
          <a:xfrm>
            <a:off x="4539513" y="2220911"/>
            <a:ext cx="130547" cy="337247"/>
            <a:chOff x="2375" y="2182"/>
            <a:chExt cx="144" cy="372"/>
          </a:xfrm>
          <a:solidFill>
            <a:srgbClr val="FF8961"/>
          </a:solidFill>
        </p:grpSpPr>
        <p:sp>
          <p:nvSpPr>
            <p:cNvPr id="33" name="Freeform 37"/>
            <p:cNvSpPr/>
            <p:nvPr/>
          </p:nvSpPr>
          <p:spPr>
            <a:xfrm>
              <a:off x="2409" y="2182"/>
              <a:ext cx="99" cy="210"/>
            </a:xfrm>
            <a:custGeom>
              <a:avLst/>
              <a:gdLst>
                <a:gd name="T0" fmla="*/ 0 w 296"/>
                <a:gd name="T1" fmla="*/ 631 h 631"/>
                <a:gd name="T2" fmla="*/ 296 w 296"/>
                <a:gd name="T3" fmla="*/ 631 h 631"/>
                <a:gd name="T4" fmla="*/ 270 w 296"/>
                <a:gd name="T5" fmla="*/ 612 h 631"/>
                <a:gd name="T6" fmla="*/ 232 w 296"/>
                <a:gd name="T7" fmla="*/ 568 h 631"/>
                <a:gd name="T8" fmla="*/ 209 w 296"/>
                <a:gd name="T9" fmla="*/ 517 h 631"/>
                <a:gd name="T10" fmla="*/ 199 w 296"/>
                <a:gd name="T11" fmla="*/ 467 h 631"/>
                <a:gd name="T12" fmla="*/ 198 w 296"/>
                <a:gd name="T13" fmla="*/ 442 h 631"/>
                <a:gd name="T14" fmla="*/ 200 w 296"/>
                <a:gd name="T15" fmla="*/ 370 h 631"/>
                <a:gd name="T16" fmla="*/ 208 w 296"/>
                <a:gd name="T17" fmla="*/ 279 h 631"/>
                <a:gd name="T18" fmla="*/ 213 w 296"/>
                <a:gd name="T19" fmla="*/ 207 h 631"/>
                <a:gd name="T20" fmla="*/ 215 w 296"/>
                <a:gd name="T21" fmla="*/ 157 h 631"/>
                <a:gd name="T22" fmla="*/ 215 w 296"/>
                <a:gd name="T23" fmla="*/ 132 h 631"/>
                <a:gd name="T24" fmla="*/ 205 w 296"/>
                <a:gd name="T25" fmla="*/ 79 h 631"/>
                <a:gd name="T26" fmla="*/ 189 w 296"/>
                <a:gd name="T27" fmla="*/ 31 h 631"/>
                <a:gd name="T28" fmla="*/ 172 w 296"/>
                <a:gd name="T29" fmla="*/ 8 h 631"/>
                <a:gd name="T30" fmla="*/ 159 w 296"/>
                <a:gd name="T31" fmla="*/ 0 h 631"/>
                <a:gd name="T32" fmla="*/ 151 w 296"/>
                <a:gd name="T33" fmla="*/ 0 h 631"/>
                <a:gd name="T34" fmla="*/ 138 w 296"/>
                <a:gd name="T35" fmla="*/ 1 h 631"/>
                <a:gd name="T36" fmla="*/ 127 w 296"/>
                <a:gd name="T37" fmla="*/ 11 h 631"/>
                <a:gd name="T38" fmla="*/ 114 w 296"/>
                <a:gd name="T39" fmla="*/ 27 h 631"/>
                <a:gd name="T40" fmla="*/ 98 w 296"/>
                <a:gd name="T41" fmla="*/ 75 h 631"/>
                <a:gd name="T42" fmla="*/ 89 w 296"/>
                <a:gd name="T43" fmla="*/ 145 h 631"/>
                <a:gd name="T44" fmla="*/ 89 w 296"/>
                <a:gd name="T45" fmla="*/ 160 h 631"/>
                <a:gd name="T46" fmla="*/ 92 w 296"/>
                <a:gd name="T47" fmla="*/ 253 h 631"/>
                <a:gd name="T48" fmla="*/ 101 w 296"/>
                <a:gd name="T49" fmla="*/ 310 h 631"/>
                <a:gd name="T50" fmla="*/ 105 w 296"/>
                <a:gd name="T51" fmla="*/ 337 h 631"/>
                <a:gd name="T52" fmla="*/ 111 w 296"/>
                <a:gd name="T53" fmla="*/ 400 h 631"/>
                <a:gd name="T54" fmla="*/ 109 w 296"/>
                <a:gd name="T55" fmla="*/ 442 h 631"/>
                <a:gd name="T56" fmla="*/ 105 w 296"/>
                <a:gd name="T57" fmla="*/ 480 h 631"/>
                <a:gd name="T58" fmla="*/ 83 w 296"/>
                <a:gd name="T59" fmla="*/ 542 h 631"/>
                <a:gd name="T60" fmla="*/ 50 w 296"/>
                <a:gd name="T61" fmla="*/ 588 h 631"/>
                <a:gd name="T62" fmla="*/ 15 w 296"/>
                <a:gd name="T63" fmla="*/ 621 h 631"/>
                <a:gd name="T64" fmla="*/ 0 w 296"/>
                <a:gd name="T65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6" h="631">
                  <a:moveTo>
                    <a:pt x="0" y="631"/>
                  </a:moveTo>
                  <a:lnTo>
                    <a:pt x="296" y="631"/>
                  </a:lnTo>
                  <a:lnTo>
                    <a:pt x="270" y="612"/>
                  </a:lnTo>
                  <a:lnTo>
                    <a:pt x="232" y="568"/>
                  </a:lnTo>
                  <a:lnTo>
                    <a:pt x="209" y="517"/>
                  </a:lnTo>
                  <a:lnTo>
                    <a:pt x="199" y="467"/>
                  </a:lnTo>
                  <a:lnTo>
                    <a:pt x="198" y="442"/>
                  </a:lnTo>
                  <a:lnTo>
                    <a:pt x="200" y="370"/>
                  </a:lnTo>
                  <a:lnTo>
                    <a:pt x="208" y="279"/>
                  </a:lnTo>
                  <a:lnTo>
                    <a:pt x="213" y="207"/>
                  </a:lnTo>
                  <a:lnTo>
                    <a:pt x="215" y="157"/>
                  </a:lnTo>
                  <a:lnTo>
                    <a:pt x="215" y="132"/>
                  </a:lnTo>
                  <a:lnTo>
                    <a:pt x="205" y="79"/>
                  </a:lnTo>
                  <a:lnTo>
                    <a:pt x="189" y="31"/>
                  </a:lnTo>
                  <a:lnTo>
                    <a:pt x="172" y="8"/>
                  </a:lnTo>
                  <a:lnTo>
                    <a:pt x="159" y="0"/>
                  </a:lnTo>
                  <a:lnTo>
                    <a:pt x="151" y="0"/>
                  </a:lnTo>
                  <a:lnTo>
                    <a:pt x="138" y="1"/>
                  </a:lnTo>
                  <a:lnTo>
                    <a:pt x="127" y="11"/>
                  </a:lnTo>
                  <a:lnTo>
                    <a:pt x="114" y="27"/>
                  </a:lnTo>
                  <a:lnTo>
                    <a:pt x="98" y="75"/>
                  </a:lnTo>
                  <a:lnTo>
                    <a:pt x="89" y="145"/>
                  </a:lnTo>
                  <a:lnTo>
                    <a:pt x="89" y="160"/>
                  </a:lnTo>
                  <a:lnTo>
                    <a:pt x="92" y="253"/>
                  </a:lnTo>
                  <a:lnTo>
                    <a:pt x="101" y="310"/>
                  </a:lnTo>
                  <a:lnTo>
                    <a:pt x="105" y="337"/>
                  </a:lnTo>
                  <a:lnTo>
                    <a:pt x="111" y="400"/>
                  </a:lnTo>
                  <a:lnTo>
                    <a:pt x="109" y="442"/>
                  </a:lnTo>
                  <a:lnTo>
                    <a:pt x="105" y="480"/>
                  </a:lnTo>
                  <a:lnTo>
                    <a:pt x="83" y="542"/>
                  </a:lnTo>
                  <a:lnTo>
                    <a:pt x="50" y="588"/>
                  </a:lnTo>
                  <a:lnTo>
                    <a:pt x="15" y="621"/>
                  </a:lnTo>
                  <a:lnTo>
                    <a:pt x="0" y="6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4" name="Rectangle 38"/>
            <p:cNvSpPr>
              <a:spLocks noChangeArrowheads="1"/>
            </p:cNvSpPr>
            <p:nvPr/>
          </p:nvSpPr>
          <p:spPr>
            <a:xfrm>
              <a:off x="2396" y="2425"/>
              <a:ext cx="123" cy="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5" name="Rectangle 39"/>
            <p:cNvSpPr>
              <a:spLocks noChangeArrowheads="1"/>
            </p:cNvSpPr>
            <p:nvPr/>
          </p:nvSpPr>
          <p:spPr>
            <a:xfrm>
              <a:off x="2396" y="2437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>
            <a:xfrm>
              <a:off x="2396" y="2405"/>
              <a:ext cx="123" cy="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7" name="Freeform 41"/>
            <p:cNvSpPr/>
            <p:nvPr/>
          </p:nvSpPr>
          <p:spPr>
            <a:xfrm>
              <a:off x="2375" y="2463"/>
              <a:ext cx="143" cy="91"/>
            </a:xfrm>
            <a:custGeom>
              <a:avLst/>
              <a:gdLst>
                <a:gd name="T0" fmla="*/ 4 w 429"/>
                <a:gd name="T1" fmla="*/ 241 h 274"/>
                <a:gd name="T2" fmla="*/ 0 w 429"/>
                <a:gd name="T3" fmla="*/ 247 h 274"/>
                <a:gd name="T4" fmla="*/ 0 w 429"/>
                <a:gd name="T5" fmla="*/ 252 h 274"/>
                <a:gd name="T6" fmla="*/ 4 w 429"/>
                <a:gd name="T7" fmla="*/ 261 h 274"/>
                <a:gd name="T8" fmla="*/ 19 w 429"/>
                <a:gd name="T9" fmla="*/ 265 h 274"/>
                <a:gd name="T10" fmla="*/ 40 w 429"/>
                <a:gd name="T11" fmla="*/ 268 h 274"/>
                <a:gd name="T12" fmla="*/ 66 w 429"/>
                <a:gd name="T13" fmla="*/ 271 h 274"/>
                <a:gd name="T14" fmla="*/ 68 w 429"/>
                <a:gd name="T15" fmla="*/ 271 h 274"/>
                <a:gd name="T16" fmla="*/ 68 w 429"/>
                <a:gd name="T17" fmla="*/ 271 h 274"/>
                <a:gd name="T18" fmla="*/ 78 w 429"/>
                <a:gd name="T19" fmla="*/ 270 h 274"/>
                <a:gd name="T20" fmla="*/ 95 w 429"/>
                <a:gd name="T21" fmla="*/ 254 h 274"/>
                <a:gd name="T22" fmla="*/ 121 w 429"/>
                <a:gd name="T23" fmla="*/ 210 h 274"/>
                <a:gd name="T24" fmla="*/ 134 w 429"/>
                <a:gd name="T25" fmla="*/ 179 h 274"/>
                <a:gd name="T26" fmla="*/ 130 w 429"/>
                <a:gd name="T27" fmla="*/ 208 h 274"/>
                <a:gd name="T28" fmla="*/ 117 w 429"/>
                <a:gd name="T29" fmla="*/ 274 h 274"/>
                <a:gd name="T30" fmla="*/ 144 w 429"/>
                <a:gd name="T31" fmla="*/ 274 h 274"/>
                <a:gd name="T32" fmla="*/ 172 w 429"/>
                <a:gd name="T33" fmla="*/ 274 h 274"/>
                <a:gd name="T34" fmla="*/ 231 w 429"/>
                <a:gd name="T35" fmla="*/ 274 h 274"/>
                <a:gd name="T36" fmla="*/ 329 w 429"/>
                <a:gd name="T37" fmla="*/ 267 h 274"/>
                <a:gd name="T38" fmla="*/ 363 w 429"/>
                <a:gd name="T39" fmla="*/ 260 h 274"/>
                <a:gd name="T40" fmla="*/ 379 w 429"/>
                <a:gd name="T41" fmla="*/ 255 h 274"/>
                <a:gd name="T42" fmla="*/ 400 w 429"/>
                <a:gd name="T43" fmla="*/ 235 h 274"/>
                <a:gd name="T44" fmla="*/ 405 w 429"/>
                <a:gd name="T45" fmla="*/ 222 h 274"/>
                <a:gd name="T46" fmla="*/ 416 w 429"/>
                <a:gd name="T47" fmla="*/ 164 h 274"/>
                <a:gd name="T48" fmla="*/ 428 w 429"/>
                <a:gd name="T49" fmla="*/ 36 h 274"/>
                <a:gd name="T50" fmla="*/ 429 w 429"/>
                <a:gd name="T51" fmla="*/ 0 h 274"/>
                <a:gd name="T52" fmla="*/ 64 w 429"/>
                <a:gd name="T53" fmla="*/ 0 h 274"/>
                <a:gd name="T54" fmla="*/ 64 w 429"/>
                <a:gd name="T55" fmla="*/ 46 h 274"/>
                <a:gd name="T56" fmla="*/ 48 w 429"/>
                <a:gd name="T57" fmla="*/ 159 h 274"/>
                <a:gd name="T58" fmla="*/ 30 w 429"/>
                <a:gd name="T59" fmla="*/ 208 h 274"/>
                <a:gd name="T60" fmla="*/ 14 w 429"/>
                <a:gd name="T61" fmla="*/ 234 h 274"/>
                <a:gd name="T62" fmla="*/ 4 w 429"/>
                <a:gd name="T63" fmla="*/ 24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9" h="274">
                  <a:moveTo>
                    <a:pt x="4" y="241"/>
                  </a:moveTo>
                  <a:lnTo>
                    <a:pt x="0" y="247"/>
                  </a:lnTo>
                  <a:lnTo>
                    <a:pt x="0" y="252"/>
                  </a:lnTo>
                  <a:lnTo>
                    <a:pt x="4" y="261"/>
                  </a:lnTo>
                  <a:lnTo>
                    <a:pt x="19" y="265"/>
                  </a:lnTo>
                  <a:lnTo>
                    <a:pt x="40" y="268"/>
                  </a:lnTo>
                  <a:lnTo>
                    <a:pt x="66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78" y="270"/>
                  </a:lnTo>
                  <a:lnTo>
                    <a:pt x="95" y="254"/>
                  </a:lnTo>
                  <a:lnTo>
                    <a:pt x="121" y="210"/>
                  </a:lnTo>
                  <a:lnTo>
                    <a:pt x="134" y="179"/>
                  </a:lnTo>
                  <a:lnTo>
                    <a:pt x="130" y="208"/>
                  </a:lnTo>
                  <a:lnTo>
                    <a:pt x="117" y="274"/>
                  </a:lnTo>
                  <a:lnTo>
                    <a:pt x="144" y="274"/>
                  </a:lnTo>
                  <a:lnTo>
                    <a:pt x="172" y="274"/>
                  </a:lnTo>
                  <a:lnTo>
                    <a:pt x="231" y="274"/>
                  </a:lnTo>
                  <a:lnTo>
                    <a:pt x="329" y="267"/>
                  </a:lnTo>
                  <a:lnTo>
                    <a:pt x="363" y="260"/>
                  </a:lnTo>
                  <a:lnTo>
                    <a:pt x="379" y="255"/>
                  </a:lnTo>
                  <a:lnTo>
                    <a:pt x="400" y="235"/>
                  </a:lnTo>
                  <a:lnTo>
                    <a:pt x="405" y="222"/>
                  </a:lnTo>
                  <a:lnTo>
                    <a:pt x="416" y="164"/>
                  </a:lnTo>
                  <a:lnTo>
                    <a:pt x="428" y="36"/>
                  </a:lnTo>
                  <a:lnTo>
                    <a:pt x="429" y="0"/>
                  </a:lnTo>
                  <a:lnTo>
                    <a:pt x="64" y="0"/>
                  </a:lnTo>
                  <a:lnTo>
                    <a:pt x="64" y="46"/>
                  </a:lnTo>
                  <a:lnTo>
                    <a:pt x="48" y="159"/>
                  </a:lnTo>
                  <a:lnTo>
                    <a:pt x="30" y="208"/>
                  </a:lnTo>
                  <a:lnTo>
                    <a:pt x="14" y="234"/>
                  </a:lnTo>
                  <a:lnTo>
                    <a:pt x="4" y="2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38" name="Freeform 11"/>
          <p:cNvSpPr>
            <a:spLocks noEditPoints="1"/>
          </p:cNvSpPr>
          <p:nvPr/>
        </p:nvSpPr>
        <p:spPr>
          <a:xfrm flipH="1">
            <a:off x="7420642" y="2220006"/>
            <a:ext cx="275431" cy="33815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896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D78F4F-E2C8-1CE5-E006-938F004E290F}"/>
              </a:ext>
            </a:extLst>
          </p:cNvPr>
          <p:cNvSpPr/>
          <p:nvPr/>
        </p:nvSpPr>
        <p:spPr>
          <a:xfrm>
            <a:off x="10030200" y="3763525"/>
            <a:ext cx="2682026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400" b="1" i="0" u="none" strike="noStrike" kern="1200" cap="none" spc="0" normalizeH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성능 개선</a:t>
            </a:r>
            <a:endParaRPr kumimoji="0" lang="ko-KR" altLang="en-US" sz="1400" b="0" i="0" u="none" strike="noStrike" kern="1200" cap="none" spc="0" normalizeH="0" baseline="0" dirty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채점 방식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EDB4B3-557A-997C-803B-9B7797E02436}"/>
              </a:ext>
            </a:extLst>
          </p:cNvPr>
          <p:cNvSpPr/>
          <p:nvPr/>
        </p:nvSpPr>
        <p:spPr>
          <a:xfrm>
            <a:off x="10024368" y="2842613"/>
            <a:ext cx="1346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 dirty="0">
                <a:solidFill>
                  <a:srgbClr val="FF896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04 </a:t>
            </a:r>
            <a:endParaRPr kumimoji="0" lang="ko-KR" altLang="en-US" sz="7200" b="0" i="1" u="none" strike="noStrike" kern="1200" cap="none" spc="0" normalizeH="0" baseline="0" dirty="0">
              <a:solidFill>
                <a:srgbClr val="FF8961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D7AEA95-5E97-8EA9-8710-B7B6453D7B5B}"/>
              </a:ext>
            </a:extLst>
          </p:cNvPr>
          <p:cNvSpPr>
            <a:spLocks noEditPoints="1"/>
          </p:cNvSpPr>
          <p:nvPr/>
        </p:nvSpPr>
        <p:spPr>
          <a:xfrm flipH="1">
            <a:off x="9825530" y="2220006"/>
            <a:ext cx="275431" cy="33815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896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id="{3D37880D-5A4F-98C4-89CF-D22D3C194661}"/>
              </a:ext>
            </a:extLst>
          </p:cNvPr>
          <p:cNvSpPr/>
          <p:nvPr/>
        </p:nvSpPr>
        <p:spPr>
          <a:xfrm flipV="1">
            <a:off x="9005836" y="1625325"/>
            <a:ext cx="1968501" cy="4834518"/>
          </a:xfrm>
          <a:prstGeom prst="rtTriangle">
            <a:avLst/>
          </a:prstGeom>
          <a:solidFill>
            <a:srgbClr val="F4F5FA"/>
          </a:solidFill>
          <a:ln>
            <a:noFill/>
          </a:ln>
          <a:effectLst>
            <a:outerShdw blurRad="254000" dist="495300" sx="65000" sy="65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20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28182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추천 방식 </a:t>
            </a:r>
            <a:r>
              <a:rPr lang="en-US" altLang="ko-KR" b="1"/>
              <a:t>-</a:t>
            </a:r>
            <a:r>
              <a:rPr lang="ko-KR" altLang="en-US" b="1"/>
              <a:t> 콘텐츠 기반 알고리즘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7802" y="1564105"/>
            <a:ext cx="4411495" cy="269458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306483" y="1653116"/>
            <a:ext cx="6472768" cy="1155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고객이 최근에 구매한 상품들의 콘텐츠 벡터를 평균내어 취향 벡터를 생성</a:t>
            </a:r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ko-KR" altLang="en-US" sz="1400"/>
              <a:t>전체 상품 벡터들과의 코사인 유사도를 계산해 유사한 상품 순으로 정렬</a:t>
            </a:r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ko-KR" altLang="en-US" sz="1400"/>
              <a:t>이미 구매한 상품을 제외한 Top-N 상품 추천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20216" y="4442881"/>
            <a:ext cx="6024034" cy="191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/>
              <a:t>코사인 유사도 </a:t>
            </a:r>
            <a:r>
              <a:rPr lang="en-US" altLang="ko-KR" sz="1500" b="1"/>
              <a:t>?</a:t>
            </a:r>
            <a:endParaRPr lang="en-US" altLang="ko-KR" sz="1500"/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r>
              <a:rPr lang="ko-KR" altLang="en-US" sz="1500"/>
              <a:t>코사인 유사도는 벡터의 방향이 얼마나 비슷한지를 측정함</a:t>
            </a:r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r>
              <a:rPr lang="ko-KR" altLang="en-US" sz="1500"/>
              <a:t>콘텐츠 기반 추천에서는 상품의 속성 분포가 유사한지를 비교하는 것이 핵심이므로,</a:t>
            </a:r>
          </a:p>
          <a:p>
            <a:pPr>
              <a:defRPr/>
            </a:pPr>
            <a:endParaRPr lang="ko-KR" altLang="en-US" sz="1500"/>
          </a:p>
          <a:p>
            <a:pPr>
              <a:defRPr/>
            </a:pPr>
            <a:r>
              <a:rPr lang="ko-KR" altLang="en-US" sz="1500"/>
              <a:t>TF-IDF 기반 벡터에는 코사인 유사도가 가장 적합한 유사도 지표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0818" y="4595234"/>
            <a:ext cx="3891437" cy="1282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28182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추천 방식 </a:t>
            </a:r>
            <a:r>
              <a:rPr lang="en-US" altLang="ko-KR" b="1"/>
              <a:t>-</a:t>
            </a:r>
            <a:r>
              <a:rPr lang="ko-KR" altLang="en-US" b="1"/>
              <a:t> 콘텐츠 기반 알고리즘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40316" y="1737783"/>
            <a:ext cx="2290233" cy="36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코드 결과 예시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7115" y="2218238"/>
            <a:ext cx="9915036" cy="980106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0099" y="4137091"/>
            <a:ext cx="8068733" cy="180837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89516" y="3661198"/>
            <a:ext cx="2290233" cy="36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추천된 상품 시각화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22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28182"/>
            <a:ext cx="6460066" cy="422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/>
              <a:t>베이스라인 </a:t>
            </a:r>
            <a:r>
              <a:rPr lang="en-US" altLang="ko-KR" sz="2200" b="1"/>
              <a:t>-</a:t>
            </a:r>
            <a:r>
              <a:rPr lang="ko-KR" altLang="en-US" sz="2200" b="1"/>
              <a:t> 잠재요인 협업필터링</a:t>
            </a:r>
            <a:r>
              <a:rPr lang="en-US" altLang="ko-KR" sz="2200" b="1"/>
              <a:t>(ALS)</a:t>
            </a:r>
            <a:endParaRPr lang="ko-KR" altLang="en-US" sz="2200" b="1"/>
          </a:p>
        </p:txBody>
      </p:sp>
      <p:sp>
        <p:nvSpPr>
          <p:cNvPr id="58" name="TextBox 57"/>
          <p:cNvSpPr txBox="1"/>
          <p:nvPr/>
        </p:nvSpPr>
        <p:spPr>
          <a:xfrm>
            <a:off x="861479" y="1582560"/>
            <a:ext cx="8448326" cy="39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/>
              <a:t>잠재요인 협업필터링은 유저-아이템 간의 선호도를 예측하는 모델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9448" y="2426059"/>
            <a:ext cx="6090454" cy="362865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37160" y="3666767"/>
            <a:ext cx="5142090" cy="173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추천 정확도를 높이기 위해, 사용자의 최신</a:t>
            </a:r>
          </a:p>
          <a:p>
            <a:pPr>
              <a:defRPr/>
            </a:pPr>
            <a:r>
              <a:rPr lang="ko-KR" altLang="en-US"/>
              <a:t>행동 데이터를 사용하는 것이 중요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최근 한 달간의 거래 데이터만 추서</a:t>
            </a:r>
          </a:p>
          <a:p>
            <a:pPr>
              <a:defRPr/>
            </a:pPr>
            <a:r>
              <a:rPr lang="ko-KR" altLang="en-US"/>
              <a:t>협업 필터링 기반 추천모델에 사용할</a:t>
            </a:r>
          </a:p>
          <a:p>
            <a:pPr>
              <a:defRPr/>
            </a:pPr>
            <a:r>
              <a:rPr lang="ko-KR" altLang="en-US"/>
              <a:t>신선하고 의미 있는 학습데이터를 만듦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21641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23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28182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베이스라인 </a:t>
            </a:r>
            <a:r>
              <a:rPr lang="en-US" altLang="ko-KR" b="1"/>
              <a:t>-</a:t>
            </a:r>
            <a:r>
              <a:rPr lang="ko-KR" altLang="en-US" b="1"/>
              <a:t> 잠재요인 협업필터링</a:t>
            </a:r>
            <a:r>
              <a:rPr lang="en-US" altLang="ko-KR" b="1"/>
              <a:t>(ALS)</a:t>
            </a:r>
            <a:endParaRPr lang="ko-KR" altLang="en-US" b="1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rcRect l="5270" t="550" r="4520" b="-550"/>
          <a:stretch>
            <a:fillRect/>
          </a:stretch>
        </p:blipFill>
        <p:spPr>
          <a:xfrm>
            <a:off x="753913" y="2027368"/>
            <a:ext cx="5046316" cy="380868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835648" y="2782005"/>
            <a:ext cx="6155269" cy="200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문자열로 되어있는 고객과 상품의 ID를</a:t>
            </a:r>
          </a:p>
          <a:p>
            <a:pPr>
              <a:defRPr/>
            </a:pPr>
            <a:r>
              <a:rPr lang="ko-KR" altLang="en-US"/>
              <a:t>0부터 시작하는 정수 인덱스로 변환해</a:t>
            </a:r>
          </a:p>
          <a:p>
            <a:pPr>
              <a:defRPr/>
            </a:pPr>
            <a:r>
              <a:rPr lang="ko-KR" altLang="en-US"/>
              <a:t>협업필터링 모델이 학습 가능한 형태의 입력 행렬로 만듦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나중에 예측 결과를 실제 ID로 다시 매핑하기 위해 역매핑 정보도 만듦</a:t>
            </a:r>
            <a:r>
              <a:rPr lang="en-US" altLang="ko-KR"/>
              <a:t>.</a:t>
            </a: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latin typeface="Tmon몬소리 Black"/>
                <a:ea typeface="Tmon몬소리 Black"/>
                <a:cs typeface="+mn-cs"/>
              </a:rPr>
              <a:t>24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28182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베이스라인 </a:t>
            </a:r>
            <a:r>
              <a:rPr lang="en-US" altLang="ko-KR" b="1"/>
              <a:t>-</a:t>
            </a:r>
            <a:r>
              <a:rPr lang="ko-KR" altLang="en-US" b="1"/>
              <a:t> 잠재요인 협업필터링</a:t>
            </a:r>
            <a:r>
              <a:rPr lang="en-US" altLang="ko-KR" b="1"/>
              <a:t>(ALS)</a:t>
            </a:r>
            <a:endParaRPr lang="ko-KR" altLang="en-US" b="1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4310" t="4550" r="5580" b="3410"/>
          <a:stretch>
            <a:fillRect/>
          </a:stretch>
        </p:blipFill>
        <p:spPr>
          <a:xfrm>
            <a:off x="731527" y="1598463"/>
            <a:ext cx="6848387" cy="467585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096000" y="3429000"/>
            <a:ext cx="6067076" cy="173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협업필터링 모델 학습과 평가를 위해,</a:t>
            </a:r>
          </a:p>
          <a:p>
            <a:pPr>
              <a:defRPr/>
            </a:pPr>
            <a:r>
              <a:rPr lang="ko-KR" altLang="en-US"/>
              <a:t>사용자-상품 상호작용 데이터를 COO/CSR 희소행렬로</a:t>
            </a:r>
          </a:p>
          <a:p>
            <a:pPr>
              <a:defRPr/>
            </a:pPr>
            <a:r>
              <a:rPr lang="ko-KR" altLang="en-US"/>
              <a:t>변환하고, 최근 7일치 데이터를 검증용으로 분리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 행렬은 매우 희소하기 때문에 효율적 계산 위해</a:t>
            </a:r>
          </a:p>
          <a:p>
            <a:pPr>
              <a:defRPr/>
            </a:pPr>
            <a:r>
              <a:rPr lang="ko-KR" altLang="en-US"/>
              <a:t>학습/검증용 데이터를 COO, CSR 희소 행렬로 변환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25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28182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하이퍼파라미터 튜닝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rcRect l="1110" t="2340" r="4440" b="-1170"/>
          <a:stretch>
            <a:fillRect/>
          </a:stretch>
        </p:blipFill>
        <p:spPr>
          <a:xfrm>
            <a:off x="714363" y="1842742"/>
            <a:ext cx="10763273" cy="356665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rcRect r="9260" b="14240"/>
          <a:stretch>
            <a:fillRect/>
          </a:stretch>
        </p:blipFill>
        <p:spPr>
          <a:xfrm>
            <a:off x="670463" y="5489187"/>
            <a:ext cx="5425536" cy="89730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719232" y="1216066"/>
            <a:ext cx="6472768" cy="1456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다양한 하이퍼파라미터 조합으로 ALS모델을 학습하고,</a:t>
            </a:r>
          </a:p>
          <a:p>
            <a:pPr>
              <a:defRPr/>
            </a:pPr>
            <a:r>
              <a:rPr lang="ko-KR" altLang="en-US"/>
              <a:t>검증 데이터에 대한 MAP12를 계산하여</a:t>
            </a:r>
          </a:p>
          <a:p>
            <a:pPr>
              <a:defRPr/>
            </a:pPr>
            <a:r>
              <a:rPr lang="ko-KR" altLang="en-US"/>
              <a:t>가장 성능이 좋은 파라미터 조합을 선택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→ 추천 정확도 최적화를 위한 핵심 단계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26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28182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전체 데이터(최근 1달치 데이터)로 모델링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6470" t="17630" b="5880"/>
          <a:stretch>
            <a:fillRect/>
          </a:stretch>
        </p:blipFill>
        <p:spPr>
          <a:xfrm>
            <a:off x="817240" y="2249579"/>
            <a:ext cx="9037154" cy="348542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793533" y="1797163"/>
            <a:ext cx="6024034" cy="90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최근 한 달 전체 데이터를 이용하여,</a:t>
            </a:r>
          </a:p>
          <a:p>
            <a:pPr>
              <a:defRPr/>
            </a:pPr>
            <a:r>
              <a:rPr lang="ko-KR" altLang="en-US"/>
              <a:t>최적 하이퍼파라미터(best_params)를 사용해</a:t>
            </a:r>
          </a:p>
          <a:p>
            <a:pPr>
              <a:defRPr/>
            </a:pPr>
            <a:r>
              <a:rPr lang="ko-KR" altLang="en-US"/>
              <a:t>최종 ALS 추천 모델을 학습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27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833967" y="1536114"/>
            <a:ext cx="6024033" cy="366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submission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rcRect l="9170" t="13480" r="2200" b="-1770"/>
          <a:stretch>
            <a:fillRect/>
          </a:stretch>
        </p:blipFill>
        <p:spPr>
          <a:xfrm>
            <a:off x="764657" y="2096162"/>
            <a:ext cx="8701777" cy="448199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736472" y="2047253"/>
            <a:ext cx="6472768" cy="117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학습된 ALS 모델을 기반으로 모든 사용자에</a:t>
            </a:r>
          </a:p>
          <a:p>
            <a:pPr>
              <a:defRPr/>
            </a:pPr>
            <a:r>
              <a:rPr lang="ko-KR" altLang="en-US"/>
              <a:t>대해</a:t>
            </a:r>
            <a:r>
              <a:rPr lang="en-US" altLang="ko-KR"/>
              <a:t> </a:t>
            </a:r>
            <a:r>
              <a:rPr lang="ko-KR" altLang="en-US"/>
              <a:t>Top-12 추천 상품을 생성하고,</a:t>
            </a:r>
          </a:p>
          <a:p>
            <a:pPr>
              <a:defRPr/>
            </a:pPr>
            <a:r>
              <a:rPr lang="ko-KR" altLang="en-US"/>
              <a:t>customer_id와 추천 article_id 목록을 포함한</a:t>
            </a:r>
          </a:p>
          <a:p>
            <a:pPr>
              <a:defRPr/>
            </a:pPr>
            <a:r>
              <a:rPr lang="ko-KR" altLang="en-US"/>
              <a:t>CSV 제출 파일을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28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866019" y="1466669"/>
            <a:ext cx="7833784" cy="4506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/>
              <a:t>MAP12(Mean Average Precision at 12) </a:t>
            </a:r>
            <a:endParaRPr lang="ko-KR" altLang="en-US"/>
          </a:p>
          <a:p>
            <a:pPr>
              <a:defRPr/>
            </a:pPr>
            <a:r>
              <a:rPr lang="ko-KR" altLang="en-US"/>
              <a:t>▶각 유저에게 추천한 상위 12개 아이템 중 정답(실제 구매한 아이템)이</a:t>
            </a:r>
          </a:p>
          <a:p>
            <a:pPr>
              <a:defRPr/>
            </a:pPr>
            <a:r>
              <a:rPr lang="en-US" altLang="ko-KR"/>
              <a:t>   </a:t>
            </a:r>
            <a:r>
              <a:rPr lang="ko-KR" altLang="en-US"/>
              <a:t>얼마나 정확하게 포함되었는지를 평가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▶계산 방식</a:t>
            </a:r>
            <a:r>
              <a:rPr lang="en-US" altLang="ko-KR"/>
              <a:t> </a:t>
            </a:r>
          </a:p>
          <a:p>
            <a:pPr>
              <a:defRPr/>
            </a:pPr>
            <a:r>
              <a:rPr lang="en-US" altLang="ko-KR"/>
              <a:t>1. 각 유저에 대해 </a:t>
            </a:r>
          </a:p>
          <a:p>
            <a:pPr>
              <a:defRPr/>
            </a:pPr>
            <a:r>
              <a:rPr lang="en-US" altLang="ko-KR"/>
              <a:t>  예측 결과에서 상위 12개의 아이템 추천</a:t>
            </a:r>
          </a:p>
          <a:p>
            <a:pPr>
              <a:defRPr/>
            </a:pPr>
            <a:r>
              <a:rPr lang="en-US" altLang="ko-KR"/>
              <a:t>  그중 실제로 유저가 구매한 아이템이 몇 개나 있는지 확인</a:t>
            </a:r>
          </a:p>
          <a:p>
            <a:pPr>
              <a:defRPr/>
            </a:pPr>
            <a:r>
              <a:rPr lang="en-US" altLang="ko-KR"/>
              <a:t>  정답이 얼마나 앞 순서에 위치했는지도 반영 (앞에 있을수록 점수 ↑)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2. 각 유저별 AP (Average Precision)를 계산</a:t>
            </a:r>
          </a:p>
          <a:p>
            <a:pPr>
              <a:defRPr/>
            </a:pPr>
            <a:r>
              <a:rPr lang="en-US" altLang="ko-KR"/>
              <a:t>  정답이 나올 때마다</a:t>
            </a:r>
          </a:p>
          <a:p>
            <a:pPr>
              <a:defRPr/>
            </a:pPr>
            <a:r>
              <a:rPr lang="en-US" altLang="ko-KR"/>
              <a:t>  precision = (지금까지 맞춘 정답 수) / (지금까지 추천한 아이템 수)</a:t>
            </a:r>
          </a:p>
          <a:p>
            <a:pPr>
              <a:defRPr/>
            </a:pPr>
            <a:r>
              <a:rPr lang="en-US" altLang="ko-KR"/>
              <a:t>  이를 정답 개수로 나누어 평균 → 그 유저의 AP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3. 모든 유저의 AP를 평균 → MAP (Mean Average Precision)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29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719232" y="3044329"/>
            <a:ext cx="6472768" cy="1459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Public Score: 공개 테스트셋에 대한 추천 성능</a:t>
            </a:r>
          </a:p>
          <a:p>
            <a:pPr>
              <a:defRPr/>
            </a:pPr>
            <a:r>
              <a:rPr lang="ko-KR" altLang="en-US"/>
              <a:t>→ 보통 리더보드에 실시간으로 표시됨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Private Score: 비공개 테스트셋에 대한 추천 성능</a:t>
            </a:r>
          </a:p>
          <a:p>
            <a:pPr>
              <a:defRPr/>
            </a:pPr>
            <a:r>
              <a:rPr lang="ko-KR" altLang="en-US"/>
              <a:t>→ 대회 종료 후 최종 순위를 결정하는 기준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r="19710"/>
          <a:stretch>
            <a:fillRect/>
          </a:stretch>
        </p:blipFill>
        <p:spPr>
          <a:xfrm>
            <a:off x="1015251" y="2476494"/>
            <a:ext cx="4429211" cy="24268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329918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3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52634" y="1682749"/>
            <a:ext cx="9980900" cy="2601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100" b="1"/>
              <a:t>프로젝트 목적</a:t>
            </a:r>
          </a:p>
          <a:p>
            <a:pPr>
              <a:defRPr/>
            </a:pPr>
            <a:endParaRPr lang="ko-KR" altLang="en-US" sz="3100" b="1"/>
          </a:p>
          <a:p>
            <a:pPr>
              <a:defRPr/>
            </a:pPr>
            <a:endParaRPr lang="ko-KR" altLang="en-US" sz="3100" b="1"/>
          </a:p>
          <a:p>
            <a:pPr>
              <a:defRPr/>
            </a:pPr>
            <a:r>
              <a:rPr lang="ko-KR" altLang="en-US"/>
              <a:t>고객의 과거 구매 데이터를 기반으로</a:t>
            </a:r>
            <a:r>
              <a:rPr lang="en-US" altLang="ko-KR"/>
              <a:t>,</a:t>
            </a:r>
            <a:r>
              <a:rPr lang="ko-KR" altLang="en-US"/>
              <a:t> 개개인에게 맞는 패션 아이템을 추천하는 시스템을 구현한다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대량의 거래 이력 및 고객 데이터를 기반으로 개인화 모델을 설계한다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kern="0" dirty="0">
                <a:solidFill>
                  <a:prstClr val="white"/>
                </a:solidFill>
                <a:latin typeface="Tmon몬소리 Black"/>
                <a:ea typeface="Tmon몬소리 Black"/>
              </a:rPr>
              <a:t>30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6214" y="1062491"/>
            <a:ext cx="6460066" cy="470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/>
              <a:t>성능개선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33967" y="1536113"/>
            <a:ext cx="6451015" cy="395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/>
              <a:t>memory</a:t>
            </a:r>
            <a:r>
              <a:rPr lang="ko-KR" altLang="en-US" sz="2000" b="1"/>
              <a:t> 효율화 위해 고객</a:t>
            </a:r>
            <a:r>
              <a:rPr lang="en-US" altLang="ko-KR" sz="2000" b="1"/>
              <a:t>ID</a:t>
            </a:r>
            <a:r>
              <a:rPr lang="ko-KR" altLang="en-US" sz="2000" b="1"/>
              <a:t>와 상품</a:t>
            </a:r>
            <a:r>
              <a:rPr lang="en-US" altLang="ko-KR" sz="2000" b="1"/>
              <a:t>ID</a:t>
            </a:r>
            <a:r>
              <a:rPr lang="ko-KR" altLang="en-US" sz="2000" b="1"/>
              <a:t> 자료형 처리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8880" t="16540" r="1450" b="3510"/>
          <a:stretch>
            <a:fillRect/>
          </a:stretch>
        </p:blipFill>
        <p:spPr>
          <a:xfrm>
            <a:off x="876489" y="2792238"/>
            <a:ext cx="9701846" cy="312925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719232" y="2249702"/>
            <a:ext cx="6472768" cy="1456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모델 학습 전 전처리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데이터를 정리하고</a:t>
            </a:r>
            <a:r>
              <a:rPr lang="en-US" altLang="ko-KR"/>
              <a:t>,</a:t>
            </a:r>
            <a:r>
              <a:rPr lang="ko-KR" altLang="en-US"/>
              <a:t> 메모리 효율을 개선</a:t>
            </a:r>
            <a:r>
              <a:rPr lang="en-US" altLang="ko-KR"/>
              <a:t>(int64</a:t>
            </a:r>
            <a:r>
              <a:rPr lang="ko-KR" altLang="en-US"/>
              <a:t>→</a:t>
            </a:r>
            <a:r>
              <a:rPr lang="en-US" altLang="ko-KR"/>
              <a:t>int32</a:t>
            </a:r>
          </a:p>
          <a:p>
            <a:pPr>
              <a:defRPr/>
            </a:pPr>
            <a:r>
              <a:rPr lang="en-US" altLang="ko-KR"/>
              <a:t>다운캐스팅하여 메모리 사용 감소)</a:t>
            </a:r>
            <a:r>
              <a:rPr lang="ko-KR" altLang="en-US"/>
              <a:t>하며 </a:t>
            </a:r>
          </a:p>
          <a:p>
            <a:pPr>
              <a:defRPr/>
            </a:pPr>
            <a:r>
              <a:rPr lang="ko-KR" altLang="en-US"/>
              <a:t>정수 매핑을 가능하게 함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B2BD4-CB11-D264-3AEC-FF058293E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1AA099-2BE8-CAC0-6EE6-7CC4CE9B473E}"/>
              </a:ext>
            </a:extLst>
          </p:cNvPr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02.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모델링 및 추천 알고리즘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F233EDC1-3B6D-6F3F-ADBD-7C1437AAA66E}"/>
              </a:ext>
            </a:extLst>
          </p:cNvPr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108E9D-3A80-3000-FD30-A64A271D5080}"/>
              </a:ext>
            </a:extLst>
          </p:cNvPr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83C1D3-09AA-EE4F-B0DF-91EEFDA81B94}"/>
              </a:ext>
            </a:extLst>
          </p:cNvPr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038E12F-22C2-C963-40F8-9E5364DC89D4}"/>
                </a:ext>
              </a:extLst>
            </p:cNvPr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44CED2F-65B0-304E-D7DB-1A6394DAFC21}"/>
                </a:ext>
              </a:extLst>
            </p:cNvPr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8D9BC066-F44D-0E4B-DD55-A8DA41A73CBE}"/>
                  </a:ext>
                </a:extLst>
              </p:cNvPr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76AC2016-CBAF-5F44-C2BC-B60D493D942C}"/>
                  </a:ext>
                </a:extLst>
              </p:cNvPr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F910C1A1-4509-9BE0-46B4-BE0ACA641802}"/>
                  </a:ext>
                </a:extLst>
              </p:cNvPr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DC4F6ED-E32B-C4C1-6C65-F35C6CE6C41D}"/>
              </a:ext>
            </a:extLst>
          </p:cNvPr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31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C666AF-6BE8-9ACD-B7BE-F67D974C3017}"/>
              </a:ext>
            </a:extLst>
          </p:cNvPr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A046E2-910C-9169-CA60-B8102EF1C5F7}"/>
              </a:ext>
            </a:extLst>
          </p:cNvPr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CEE95D-124C-2B87-041C-2B94F4202006}"/>
              </a:ext>
            </a:extLst>
          </p:cNvPr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49EDEAC-A217-CE3B-AD4D-24683040BC46}"/>
              </a:ext>
            </a:extLst>
          </p:cNvPr>
          <p:cNvSpPr txBox="1"/>
          <p:nvPr/>
        </p:nvSpPr>
        <p:spPr>
          <a:xfrm>
            <a:off x="823370" y="1128182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추천 방식 </a:t>
            </a:r>
            <a:r>
              <a:rPr lang="en-US" altLang="ko-KR" b="1"/>
              <a:t>-</a:t>
            </a:r>
            <a:r>
              <a:rPr lang="ko-KR" altLang="en-US" b="1"/>
              <a:t> 콘텐츠 기반 알고리즘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06ED51-AA2E-263D-629A-94182F781DA3}"/>
              </a:ext>
            </a:extLst>
          </p:cNvPr>
          <p:cNvSpPr txBox="1"/>
          <p:nvPr/>
        </p:nvSpPr>
        <p:spPr>
          <a:xfrm>
            <a:off x="981767" y="1651071"/>
            <a:ext cx="10753687" cy="39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고객별로 가장 최근의 구매일을 계산하고</a:t>
            </a:r>
            <a:r>
              <a:rPr lang="en-US" altLang="ko-KR" sz="2000" b="1"/>
              <a:t>,</a:t>
            </a:r>
            <a:r>
              <a:rPr lang="ko-KR" altLang="en-US" sz="2000" b="1"/>
              <a:t> 그로부터 </a:t>
            </a:r>
            <a:r>
              <a:rPr lang="en-US" altLang="ko-KR" sz="2000" b="1"/>
              <a:t>6</a:t>
            </a:r>
            <a:r>
              <a:rPr lang="ko-KR" altLang="en-US" sz="2000" b="1"/>
              <a:t>일 이내의 거래만을 필터링</a:t>
            </a:r>
            <a:r>
              <a:rPr lang="en-US" altLang="ko-KR" sz="2000" b="1"/>
              <a:t>.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FD1D134-247A-03C0-17C0-C82A53314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0" t="15380" r="5980"/>
          <a:stretch>
            <a:fillRect/>
          </a:stretch>
        </p:blipFill>
        <p:spPr>
          <a:xfrm>
            <a:off x="614754" y="2146514"/>
            <a:ext cx="6280475" cy="40990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B8A6B3B-5EEA-D301-FCEC-2DCD9CE9E53F}"/>
              </a:ext>
            </a:extLst>
          </p:cNvPr>
          <p:cNvSpPr txBox="1"/>
          <p:nvPr/>
        </p:nvSpPr>
        <p:spPr>
          <a:xfrm>
            <a:off x="5887800" y="4322006"/>
            <a:ext cx="5749218" cy="1457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고객별 마지막 구매일로부터 7일 이내의 거래만 추출</a:t>
            </a:r>
          </a:p>
          <a:p>
            <a:pPr>
              <a:defRPr/>
            </a:pPr>
            <a:r>
              <a:rPr lang="ko-KR" altLang="en-US"/>
              <a:t>→ 최근 구매 행동만으로 모델을 학습하거나 검증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고객의 최신 행동을 반영한 학습/검증 데이터 생성해</a:t>
            </a:r>
          </a:p>
          <a:p>
            <a:pPr>
              <a:defRPr/>
            </a:pPr>
            <a:r>
              <a:rPr lang="ko-KR" altLang="en-US"/>
              <a:t>모델이 최근 구매 트렌드에 더 집중하도록 유도</a:t>
            </a:r>
          </a:p>
        </p:txBody>
      </p:sp>
    </p:spTree>
    <p:extLst>
      <p:ext uri="{BB962C8B-B14F-4D97-AF65-F5344CB8AC3E}">
        <p14:creationId xmlns:p14="http://schemas.microsoft.com/office/powerpoint/2010/main" val="352319689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03.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결과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32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73887" y="1011072"/>
            <a:ext cx="6460066" cy="4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200" b="1"/>
              <a:t>1.</a:t>
            </a:r>
            <a:r>
              <a:rPr lang="ko-KR" altLang="en-US" sz="2200" b="1"/>
              <a:t> 고객이 자주 구매한 상품 추천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6760" t="19910" r="13230" b="2900"/>
          <a:stretch>
            <a:fillRect/>
          </a:stretch>
        </p:blipFill>
        <p:spPr>
          <a:xfrm>
            <a:off x="632467" y="1539929"/>
            <a:ext cx="7467247" cy="510796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937182" y="2250814"/>
            <a:ext cx="5254818" cy="201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고객이 같은 상품을 몇 번 구매했는지 카운트</a:t>
            </a:r>
          </a:p>
          <a:p>
            <a:pPr>
              <a:defRPr/>
            </a:pPr>
            <a:r>
              <a:rPr lang="ko-KR" altLang="en-US"/>
              <a:t>자주, 최근에 산 상품 순으로 정렬 후 중복 제거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ALS 등 협업 필터링 모델은 user-item 간</a:t>
            </a:r>
          </a:p>
          <a:p>
            <a:pPr>
              <a:defRPr/>
            </a:pPr>
            <a:r>
              <a:rPr lang="ko-KR" altLang="en-US"/>
              <a:t>한 번의 상호작용만 있으면 충분</a:t>
            </a:r>
          </a:p>
          <a:p>
            <a:pPr>
              <a:defRPr/>
            </a:pPr>
            <a:r>
              <a:rPr lang="ko-KR" altLang="en-US"/>
              <a:t>→고객이 반복 구매한 상품은 반영하되</a:t>
            </a:r>
          </a:p>
          <a:p>
            <a:pPr>
              <a:defRPr/>
            </a:pPr>
            <a:r>
              <a:rPr lang="ko-KR" altLang="en-US"/>
              <a:t>중복은 제거해 모델 학습을 단순화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03.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결과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33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015442"/>
            <a:ext cx="8427525" cy="418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/>
              <a:t>2. 함께 자주 구매되는 상품 쌍(pairs) - 연관 기반 추천 시스템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5270" t="19230" r="11790" b="2750"/>
          <a:stretch>
            <a:fillRect/>
          </a:stretch>
        </p:blipFill>
        <p:spPr>
          <a:xfrm>
            <a:off x="639735" y="1486360"/>
            <a:ext cx="8155670" cy="519691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096000" y="2430536"/>
            <a:ext cx="5785720" cy="173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상위 판매 아이템 중 1000~1032번쨰 아이템 기준으로, 이 아이템을 산 고객들이 함께 산 다른 아이템 3개를 추출하여 연관 추천 쌍 생성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예를 들어, 고객이 상품 A를 샀다면 → A와 함께 자주 팔리는 B, C, D를 추천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572388" y="5286079"/>
            <a:ext cx="5290142" cy="1061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/>
              <a:t>Q. </a:t>
            </a:r>
            <a:r>
              <a:rPr lang="ko-KR" altLang="en-US" sz="1600"/>
              <a:t>전체 중에서 1000번째 ~ 1032번째 인기 상품만</a:t>
            </a:r>
          </a:p>
          <a:p>
            <a:pPr>
              <a:defRPr/>
            </a:pPr>
            <a:r>
              <a:rPr lang="en-US" altLang="ko-KR" sz="1600"/>
              <a:t>   </a:t>
            </a:r>
            <a:r>
              <a:rPr lang="ko-KR" altLang="en-US" sz="1600"/>
              <a:t>대상으로 설정 이유</a:t>
            </a:r>
            <a:r>
              <a:rPr lang="en-US" altLang="ko-KR" sz="1600"/>
              <a:t>?</a:t>
            </a:r>
          </a:p>
          <a:p>
            <a:pPr>
              <a:defRPr/>
            </a:pPr>
            <a:r>
              <a:rPr lang="en-US" altLang="ko-KR" sz="1600"/>
              <a:t>A. </a:t>
            </a:r>
            <a:r>
              <a:rPr lang="ko-KR" altLang="en-US" sz="1600"/>
              <a:t>너무 인기 많으면 다 사서 연관성 약함</a:t>
            </a:r>
          </a:p>
          <a:p>
            <a:pPr>
              <a:defRPr/>
            </a:pPr>
            <a:r>
              <a:rPr lang="en-US" altLang="ko-KR" sz="1600"/>
              <a:t>    </a:t>
            </a:r>
            <a:r>
              <a:rPr lang="ko-KR" altLang="en-US" sz="1600"/>
              <a:t>너무 인기가 없으면 샘플이 적어 연관성 계산 불안정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03.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결과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100" kern="0" dirty="0">
                <a:solidFill>
                  <a:prstClr val="white"/>
                </a:solidFill>
                <a:latin typeface="Tmon몬소리 Black"/>
                <a:ea typeface="Tmon몬소리 Black"/>
              </a:rPr>
              <a:t>34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83820" y="4924127"/>
            <a:ext cx="9576102" cy="1457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상위 1000개를 제외한 상품들 중, 고객들이 함께 자주 구매한</a:t>
            </a:r>
          </a:p>
          <a:p>
            <a:pPr>
              <a:defRPr/>
            </a:pPr>
            <a:r>
              <a:rPr lang="ko-KR" altLang="en-US"/>
              <a:t>연관 상품 3개씩을 뽑아 딕셔너리 pairs에 저장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"고객이 A 상품을 샀다면 → A와 자주 같이 팔린 B, C, D도 같이 샀다고 간주"</a:t>
            </a:r>
          </a:p>
          <a:p>
            <a:pPr>
              <a:defRPr/>
            </a:pPr>
            <a:r>
              <a:rPr lang="ko-KR" altLang="en-US"/>
              <a:t>즉, 실제 구매 외에 유사 구매(연관 상품)를 추가하여 모델 학습 데이터를 보강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10530" t="10880" r="38390" b="45890"/>
          <a:stretch>
            <a:fillRect/>
          </a:stretch>
        </p:blipFill>
        <p:spPr>
          <a:xfrm>
            <a:off x="953716" y="1633303"/>
            <a:ext cx="5142283" cy="3057663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rcRect l="10900" t="54770" r="40050" b="2530"/>
          <a:stretch>
            <a:fillRect/>
          </a:stretch>
        </p:blipFill>
        <p:spPr>
          <a:xfrm>
            <a:off x="6096000" y="1595464"/>
            <a:ext cx="5018958" cy="3070450"/>
          </a:xfrm>
          <a:prstGeom prst="rect">
            <a:avLst/>
          </a:prstGeom>
        </p:spPr>
      </p:pic>
      <p:sp>
        <p:nvSpPr>
          <p:cNvPr id="65" name="TextBox 46"/>
          <p:cNvSpPr txBox="1"/>
          <p:nvPr/>
        </p:nvSpPr>
        <p:spPr>
          <a:xfrm>
            <a:off x="823370" y="1015442"/>
            <a:ext cx="8427525" cy="418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2. 함께 자주 구매되는 상품 쌍(pairs) - 연관 기반 추천 시스템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03.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결과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35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4340" r="13760" b="4710"/>
          <a:stretch>
            <a:fillRect/>
          </a:stretch>
        </p:blipFill>
        <p:spPr>
          <a:xfrm>
            <a:off x="705005" y="1989762"/>
            <a:ext cx="6155559" cy="3858190"/>
          </a:xfrm>
          <a:prstGeom prst="rect">
            <a:avLst/>
          </a:prstGeom>
        </p:spPr>
      </p:pic>
      <p:sp>
        <p:nvSpPr>
          <p:cNvPr id="63" name="TextBox 46"/>
          <p:cNvSpPr txBox="1"/>
          <p:nvPr/>
        </p:nvSpPr>
        <p:spPr>
          <a:xfrm>
            <a:off x="823370" y="1015442"/>
            <a:ext cx="8427525" cy="418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2. 함께 자주 구매되는 상품 쌍(pairs) - 연관 기반 추천 시스템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034589" y="3136294"/>
            <a:ext cx="4853518" cy="1459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고객별 추천 결과를 문자열 형태로</a:t>
            </a:r>
          </a:p>
          <a:p>
            <a:pPr>
              <a:defRPr/>
            </a:pPr>
            <a:r>
              <a:rPr lang="ko-KR" altLang="en-US"/>
              <a:t>생성하는 작업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최종적으로 customer_id와 prediction</a:t>
            </a:r>
          </a:p>
          <a:p>
            <a:pPr>
              <a:defRPr/>
            </a:pPr>
            <a:r>
              <a:rPr lang="ko-KR" altLang="en-US"/>
              <a:t>컬럼이 담긴 데이터프레임을</a:t>
            </a:r>
            <a:r>
              <a:rPr lang="en-US" altLang="ko-KR"/>
              <a:t> </a:t>
            </a:r>
            <a:r>
              <a:rPr lang="ko-KR" altLang="en-US"/>
              <a:t>만듦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03.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결과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36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972608" y="1462616"/>
            <a:ext cx="9298517" cy="637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고객의 이전 구매 상품 추천 &amp; 2. 그 상품과 함께 자주 구매된 상품 추천으로도 충분하지 않은(cold-start)고객에게는 최근 1주간 가장 많이 팔린 상품 12개로 추천 보충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4910" t="28330" r="12280" b="4830"/>
          <a:stretch>
            <a:fillRect/>
          </a:stretch>
        </p:blipFill>
        <p:spPr>
          <a:xfrm>
            <a:off x="641679" y="2118856"/>
            <a:ext cx="10908641" cy="3624949"/>
          </a:xfrm>
          <a:prstGeom prst="rect">
            <a:avLst/>
          </a:prstGeom>
        </p:spPr>
      </p:pic>
      <p:sp>
        <p:nvSpPr>
          <p:cNvPr id="63" name="TextBox 46"/>
          <p:cNvSpPr txBox="1"/>
          <p:nvPr/>
        </p:nvSpPr>
        <p:spPr>
          <a:xfrm>
            <a:off x="823370" y="1015442"/>
            <a:ext cx="8427525" cy="420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3. 최근 1주일 인기 상품 12개 추천</a:t>
            </a:r>
          </a:p>
        </p:txBody>
      </p:sp>
      <p:sp>
        <p:nvSpPr>
          <p:cNvPr id="64" name="TextBox 57"/>
          <p:cNvSpPr txBox="1"/>
          <p:nvPr/>
        </p:nvSpPr>
        <p:spPr>
          <a:xfrm>
            <a:off x="807507" y="5901266"/>
            <a:ext cx="9298518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최근 일주일간 가장 인기 있었던 상품 12개를 추출하여, 추천 문자열 형식으로 출력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03.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결과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37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23370" y="1112307"/>
            <a:ext cx="6460066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b="1"/>
              <a:t>submission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10880" t="12910" r="1690" b="9610"/>
          <a:stretch>
            <a:fillRect/>
          </a:stretch>
        </p:blipFill>
        <p:spPr>
          <a:xfrm>
            <a:off x="707433" y="1561739"/>
            <a:ext cx="7609163" cy="411552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496981" y="2975398"/>
            <a:ext cx="6472768" cy="90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최종 제출 파일(submission.csv)을 생성하는 마무리 단계로, 추천 결과(preds)와 모두에게 공통으로 줄 기본 인기 상품</a:t>
            </a:r>
          </a:p>
          <a:p>
            <a:pPr>
              <a:defRPr/>
            </a:pPr>
            <a:r>
              <a:rPr lang="ko-KR" altLang="en-US"/>
              <a:t>추천(top12)을 결합하여 완성된 형태로 만드는 작업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l="6170" t="3370" r="6170" b="40360"/>
          <a:stretch>
            <a:fillRect/>
          </a:stretch>
        </p:blipFill>
        <p:spPr>
          <a:xfrm>
            <a:off x="4843002" y="4049672"/>
            <a:ext cx="6999327" cy="2486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4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03.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결과</a:t>
            </a:r>
            <a:endParaRPr kumimoji="0" lang="ko-KR" altLang="en-US" sz="2000" b="0" i="0" u="none" strike="noStrike" kern="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  <a:endParaRPr kumimoji="0" lang="en-US" altLang="ko-KR" sz="900" b="1" i="0" u="none" strike="noStrike" kern="1200" cap="none" spc="0" normalizeH="0" baseline="0">
              <a:solidFill>
                <a:prstClr val="white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06000" y="6330292"/>
            <a:ext cx="496605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38</a:t>
            </a:r>
            <a:endParaRPr kumimoji="0" lang="en-US" altLang="ko-KR" sz="1100" b="0" i="0" u="none" strike="noStrike" kern="0" cap="none" spc="0" normalizeH="0" baseline="0" dirty="0">
              <a:solidFill>
                <a:prstClr val="white"/>
              </a:solidFill>
              <a:latin typeface="Tmon몬소리 Black"/>
              <a:ea typeface="Tmon몬소리 Black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39850" y="2791535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5783" y="1708150"/>
            <a:ext cx="4470400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061495" y="1128182"/>
            <a:ext cx="6460066" cy="422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/>
              <a:t>최종 점수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rcRect l="1500" t="63670" r="61390" b="4170"/>
          <a:stretch>
            <a:fillRect/>
          </a:stretch>
        </p:blipFill>
        <p:spPr>
          <a:xfrm>
            <a:off x="3297642" y="3889372"/>
            <a:ext cx="5596715" cy="232538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rcRect t="27500" r="23560"/>
          <a:stretch>
            <a:fillRect/>
          </a:stretch>
        </p:blipFill>
        <p:spPr>
          <a:xfrm>
            <a:off x="3965977" y="1651450"/>
            <a:ext cx="4260044" cy="177754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447240" y="3429000"/>
            <a:ext cx="1297520" cy="545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/>
              <a:t>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329918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4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2121" y="1096595"/>
            <a:ext cx="9980900" cy="159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100" b="1"/>
              <a:t>사용된 데이터 파일</a:t>
            </a:r>
          </a:p>
          <a:p>
            <a:pPr>
              <a:defRPr/>
            </a:pPr>
            <a:r>
              <a:rPr lang="en-US" altLang="ko-KR" sz="1700" b="1"/>
              <a:t>1. articles (</a:t>
            </a:r>
            <a:r>
              <a:rPr lang="ko-KR" altLang="en-US" sz="1700" b="1"/>
              <a:t>상품 정보</a:t>
            </a:r>
            <a:r>
              <a:rPr lang="en-US" altLang="ko-KR" sz="1700" b="1"/>
              <a:t>)</a:t>
            </a:r>
            <a:r>
              <a:rPr lang="ko-KR" altLang="en-US" sz="1700" b="1"/>
              <a:t> </a:t>
            </a:r>
            <a:r>
              <a:rPr lang="en-US" altLang="ko-KR" sz="1700" b="1"/>
              <a:t>:</a:t>
            </a:r>
            <a:r>
              <a:rPr lang="ko-KR" altLang="en-US" sz="1700" b="1"/>
              <a:t> 카테고리</a:t>
            </a:r>
            <a:r>
              <a:rPr lang="en-US" altLang="ko-KR" sz="1700" b="1"/>
              <a:t>,</a:t>
            </a:r>
            <a:r>
              <a:rPr lang="ko-KR" altLang="en-US" sz="1700" b="1"/>
              <a:t> 색상</a:t>
            </a:r>
            <a:r>
              <a:rPr lang="en-US" altLang="ko-KR" sz="1700" b="1"/>
              <a:t>,</a:t>
            </a:r>
            <a:r>
              <a:rPr lang="ko-KR" altLang="en-US" sz="1700" b="1"/>
              <a:t> 가격 등</a:t>
            </a:r>
          </a:p>
          <a:p>
            <a:pPr>
              <a:defRPr/>
            </a:pPr>
            <a:r>
              <a:rPr lang="en-US" altLang="ko-KR" sz="1700" b="1"/>
              <a:t>2.</a:t>
            </a:r>
            <a:r>
              <a:rPr lang="ko-KR" altLang="en-US" sz="1700" b="1"/>
              <a:t> </a:t>
            </a:r>
            <a:r>
              <a:rPr lang="en-US" altLang="ko-KR" sz="1700" b="1"/>
              <a:t>customers (</a:t>
            </a:r>
            <a:r>
              <a:rPr lang="ko-KR" altLang="en-US" sz="1700" b="1"/>
              <a:t>고객 정보</a:t>
            </a:r>
            <a:r>
              <a:rPr lang="en-US" altLang="ko-KR" sz="1700" b="1"/>
              <a:t>)</a:t>
            </a:r>
            <a:r>
              <a:rPr lang="ko-KR" altLang="en-US" sz="1700" b="1"/>
              <a:t> </a:t>
            </a:r>
            <a:r>
              <a:rPr lang="en-US" altLang="ko-KR" sz="1700" b="1"/>
              <a:t>: </a:t>
            </a:r>
            <a:r>
              <a:rPr lang="ko-KR" altLang="en-US" sz="1700" b="1"/>
              <a:t>나이</a:t>
            </a:r>
            <a:r>
              <a:rPr lang="en-US" altLang="ko-KR" sz="1700" b="1"/>
              <a:t>,</a:t>
            </a:r>
            <a:r>
              <a:rPr lang="ko-KR" altLang="en-US" sz="1700" b="1"/>
              <a:t> 연령대</a:t>
            </a:r>
            <a:r>
              <a:rPr lang="en-US" altLang="ko-KR" sz="1700" b="1"/>
              <a:t>,</a:t>
            </a:r>
            <a:r>
              <a:rPr lang="ko-KR" altLang="en-US" sz="1700" b="1"/>
              <a:t> 구매력 등</a:t>
            </a:r>
          </a:p>
          <a:p>
            <a:pPr>
              <a:defRPr/>
            </a:pPr>
            <a:r>
              <a:rPr lang="en-US" altLang="ko-KR" sz="1700" b="1"/>
              <a:t>3.</a:t>
            </a:r>
            <a:r>
              <a:rPr lang="ko-KR" altLang="en-US" sz="1700" b="1"/>
              <a:t> </a:t>
            </a:r>
            <a:r>
              <a:rPr lang="en-US" altLang="ko-KR" sz="1700" b="1"/>
              <a:t>transaction_train (</a:t>
            </a:r>
            <a:r>
              <a:rPr lang="ko-KR" altLang="en-US" sz="1700" b="1"/>
              <a:t>구매 이력</a:t>
            </a:r>
            <a:r>
              <a:rPr lang="en-US" altLang="ko-KR" sz="1700" b="1"/>
              <a:t>) : </a:t>
            </a:r>
            <a:r>
              <a:rPr lang="ko-KR" altLang="en-US" sz="1700" b="1"/>
              <a:t>고객이 특정 날짜에 어떤 상품을 샀는지</a:t>
            </a:r>
          </a:p>
          <a:p>
            <a:pPr>
              <a:defRPr/>
            </a:pPr>
            <a:endParaRPr lang="ko-KR" altLang="en-US" sz="170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7930" y="2544341"/>
            <a:ext cx="3325035" cy="373553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rcRect t="7240"/>
          <a:stretch>
            <a:fillRect/>
          </a:stretch>
        </p:blipFill>
        <p:spPr>
          <a:xfrm>
            <a:off x="4379951" y="2642604"/>
            <a:ext cx="3432097" cy="157279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57555" y="2606632"/>
            <a:ext cx="3073557" cy="1644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329918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5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788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b="1"/>
              <a:t>&lt;</a:t>
            </a:r>
            <a:r>
              <a:rPr lang="ko-KR" altLang="en-US" sz="2300" b="1"/>
              <a:t>파레토 법칙</a:t>
            </a:r>
            <a:r>
              <a:rPr lang="en-US" altLang="ko-KR" sz="2300" b="1"/>
              <a:t>&gt;</a:t>
            </a:r>
          </a:p>
          <a:p>
            <a:pPr>
              <a:defRPr/>
            </a:pPr>
            <a:r>
              <a:rPr lang="ko-KR" altLang="en-US" sz="2300" b="1"/>
              <a:t>소수 유저가 전체 매출을 주도한다</a:t>
            </a:r>
            <a:r>
              <a:rPr lang="en-US" altLang="ko-KR" sz="2300" b="1"/>
              <a:t>.</a:t>
            </a:r>
            <a:endParaRPr lang="ko-KR" altLang="en-US" sz="2300" b="1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4915" y="1861607"/>
            <a:ext cx="5210731" cy="36046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03817" y="5568950"/>
            <a:ext cx="5147734" cy="82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/>
              <a:t>[그래프 </a:t>
            </a:r>
            <a:r>
              <a:rPr lang="en-US" altLang="ko-KR" sz="1200" b="1"/>
              <a:t>-</a:t>
            </a:r>
            <a:r>
              <a:rPr lang="ko-KR" altLang="en-US" sz="1200" b="1"/>
              <a:t> 누적 구매 기여도 vs 사용자 비율]</a:t>
            </a:r>
          </a:p>
          <a:p>
            <a:pPr>
              <a:defRPr/>
            </a:pPr>
            <a:r>
              <a:rPr lang="ko-KR" altLang="en-US" sz="1200" b="1"/>
              <a:t>→ X축: 상위 % 사용자  </a:t>
            </a:r>
          </a:p>
          <a:p>
            <a:pPr>
              <a:defRPr/>
            </a:pPr>
            <a:r>
              <a:rPr lang="ko-KR" altLang="en-US" sz="1200" b="1"/>
              <a:t>→ Y축: 누적 구매 기여도 (%)</a:t>
            </a:r>
          </a:p>
          <a:p>
            <a:pPr>
              <a:defRPr/>
            </a:pPr>
            <a:r>
              <a:rPr lang="ko-KR" altLang="en-US" sz="1200" b="1"/>
              <a:t>→ 주요 지점: 상위 1%, 5%, 10%, 20%, 50% 지점에 점 + 수치 표시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4786" y="2000223"/>
            <a:ext cx="4328805" cy="1172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329918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6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43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누적 구매 기여도 분석 - 구현 방식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42252" y="2561483"/>
            <a:ext cx="3577168" cy="1735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/>
              <a:t>고객의 누적 구매 기여도 시각화 방법</a:t>
            </a:r>
            <a:endParaRPr lang="ko-KR" altLang="en-US" sz="1200"/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en-US" altLang="ko-KR" sz="1200"/>
              <a:t>1.</a:t>
            </a:r>
            <a:r>
              <a:rPr lang="ko-KR" altLang="en-US" sz="1200"/>
              <a:t> 고객별 구매 수 집계 후 내림차순 정렬</a:t>
            </a:r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en-US" altLang="ko-KR" sz="1200"/>
              <a:t>2.</a:t>
            </a:r>
            <a:r>
              <a:rPr lang="ko-KR" altLang="en-US" sz="1200"/>
              <a:t> 누적 구매 기여도 계산 → 전체 구매 대비 비율</a:t>
            </a:r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en-US" altLang="ko-KR" sz="1200"/>
              <a:t>3.</a:t>
            </a:r>
            <a:r>
              <a:rPr lang="ko-KR" altLang="en-US" sz="1200"/>
              <a:t> 사용자 누적 비율과 함께 선 그래프 시각화</a:t>
            </a:r>
          </a:p>
          <a:p>
            <a:pPr>
              <a:defRPr/>
            </a:pPr>
            <a:endParaRPr lang="ko-KR" altLang="en-US" sz="1200"/>
          </a:p>
          <a:p>
            <a:pPr>
              <a:defRPr/>
            </a:pPr>
            <a:r>
              <a:rPr lang="en-US" altLang="ko-KR" sz="1200"/>
              <a:t>4.</a:t>
            </a:r>
            <a:r>
              <a:rPr lang="ko-KR" altLang="en-US" sz="1200"/>
              <a:t> 상위 N%의 기여도 수치도 별도로 표기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9299" y="1911481"/>
            <a:ext cx="6833147" cy="151751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9903" y="4222731"/>
            <a:ext cx="6838425" cy="602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329918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7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43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연도 </a:t>
            </a:r>
            <a:r>
              <a:rPr lang="en-US" altLang="ko-KR" sz="2300" b="1"/>
              <a:t>-</a:t>
            </a:r>
            <a:r>
              <a:rPr lang="ko-KR" altLang="en-US" sz="2300" b="1"/>
              <a:t> 월 별 판매 분석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55670" y="1878519"/>
            <a:ext cx="3113792" cy="80599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0827" y="1536548"/>
            <a:ext cx="4847565" cy="20406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704416" y="2427816"/>
            <a:ext cx="6667501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8625" y="3695700"/>
            <a:ext cx="10454751" cy="270047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801784" y="3248977"/>
            <a:ext cx="5469468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2019</a:t>
            </a:r>
            <a:r>
              <a:rPr lang="ko-KR" altLang="en-US"/>
              <a:t> </a:t>
            </a:r>
            <a:r>
              <a:rPr lang="en-US" altLang="ko-KR"/>
              <a:t>&gt;</a:t>
            </a:r>
            <a:r>
              <a:rPr lang="ko-KR" altLang="en-US"/>
              <a:t> </a:t>
            </a:r>
            <a:r>
              <a:rPr lang="en-US" altLang="ko-KR"/>
              <a:t>2020</a:t>
            </a:r>
            <a:r>
              <a:rPr lang="ko-KR" altLang="en-US"/>
              <a:t> </a:t>
            </a:r>
            <a:r>
              <a:rPr lang="en-US" altLang="ko-KR"/>
              <a:t>&gt;</a:t>
            </a:r>
            <a:r>
              <a:rPr lang="ko-KR" altLang="en-US"/>
              <a:t> </a:t>
            </a:r>
            <a:r>
              <a:rPr lang="en-US" altLang="ko-KR"/>
              <a:t>2018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329918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8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43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연도 </a:t>
            </a:r>
            <a:r>
              <a:rPr lang="en-US" altLang="ko-KR" sz="2300" b="1"/>
              <a:t>-</a:t>
            </a:r>
            <a:r>
              <a:rPr lang="ko-KR" altLang="en-US" sz="2300" b="1"/>
              <a:t> 월 별 판매 분석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704416" y="2427816"/>
            <a:ext cx="6667501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9327" y="3684124"/>
            <a:ext cx="10584012" cy="270285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773" y="1577925"/>
            <a:ext cx="8191920" cy="192414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83140" y="732293"/>
            <a:ext cx="1714588" cy="2895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7368" y="135293"/>
            <a:ext cx="11797264" cy="6587412"/>
          </a:xfrm>
          <a:prstGeom prst="roundRect">
            <a:avLst>
              <a:gd name="adj" fmla="val 2786"/>
            </a:avLst>
          </a:prstGeom>
          <a:solidFill>
            <a:srgbClr val="F4F5FA"/>
          </a:solidFill>
          <a:ln>
            <a:noFill/>
          </a:ln>
          <a:effectLst>
            <a:outerShdw blurRad="469900" dist="1206500" dir="5400000" sx="90000" sy="9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32000" anchor="t"/>
          <a:lstStyle/>
          <a:p>
            <a:pPr marL="542925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01.</a:t>
            </a:r>
            <a:r>
              <a:rPr kumimoji="0" lang="ko-KR" altLang="en-US" sz="2000" b="0" i="0" u="none" strike="noStrike" kern="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 데이터 분석</a:t>
            </a:r>
          </a:p>
        </p:txBody>
      </p:sp>
      <p:sp>
        <p:nvSpPr>
          <p:cNvPr id="7" name="사각형: 둥근 위쪽 모서리 6"/>
          <p:cNvSpPr/>
          <p:nvPr/>
        </p:nvSpPr>
        <p:spPr>
          <a:xfrm rot="16200000">
            <a:off x="-2900396" y="3233057"/>
            <a:ext cx="6587413" cy="391888"/>
          </a:xfrm>
          <a:prstGeom prst="round2SameRect">
            <a:avLst>
              <a:gd name="adj1" fmla="val 44706"/>
              <a:gd name="adj2" fmla="val 0"/>
            </a:avLst>
          </a:prstGeom>
          <a:solidFill>
            <a:srgbClr val="FF896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ctr"/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KUGGLE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869858" y="291581"/>
            <a:ext cx="751826" cy="203525"/>
          </a:xfrm>
          <a:prstGeom prst="roundRect">
            <a:avLst>
              <a:gd name="adj" fmla="val 21347"/>
            </a:avLst>
          </a:prstGeom>
          <a:solidFill>
            <a:srgbClr val="FF8961"/>
          </a:solidFill>
          <a:ln>
            <a:noFill/>
          </a:ln>
          <a:effectLst>
            <a:outerShdw blurRad="50800" dist="38100" dir="5400000" algn="t" rotWithShape="0">
              <a:srgbClr val="FF896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CONTENTS</a:t>
            </a:r>
            <a:endParaRPr kumimoji="0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4" name="그룹 13"/>
          <p:cNvGrpSpPr/>
          <p:nvPr/>
        </p:nvGrpSpPr>
        <p:grpSpPr>
          <a:xfrm rot="16200000">
            <a:off x="301625" y="988328"/>
            <a:ext cx="177152" cy="177152"/>
            <a:chOff x="2637191" y="3722003"/>
            <a:chExt cx="609320" cy="609320"/>
          </a:xfrm>
        </p:grpSpPr>
        <p:sp>
          <p:nvSpPr>
            <p:cNvPr id="13" name="타원 12"/>
            <p:cNvSpPr/>
            <p:nvPr/>
          </p:nvSpPr>
          <p:spPr>
            <a:xfrm>
              <a:off x="2637191" y="3722003"/>
              <a:ext cx="609320" cy="60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819764" y="3859767"/>
              <a:ext cx="279036" cy="332836"/>
              <a:chOff x="5199725" y="1785802"/>
              <a:chExt cx="1768077" cy="2108976"/>
            </a:xfrm>
            <a:solidFill>
              <a:srgbClr val="FF8961"/>
            </a:solidFill>
          </p:grpSpPr>
          <p:sp>
            <p:nvSpPr>
              <p:cNvPr id="10" name="자유형: 도형 9"/>
              <p:cNvSpPr/>
              <p:nvPr/>
            </p:nvSpPr>
            <p:spPr>
              <a:xfrm rot="5400000" flipH="1">
                <a:off x="6516322" y="3440993"/>
                <a:ext cx="432896" cy="470061"/>
              </a:xfrm>
              <a:custGeom>
                <a:avLst/>
                <a:gdLst>
                  <a:gd name="connsiteX0" fmla="*/ 432896 w 432896"/>
                  <a:gd name="connsiteY0" fmla="*/ 19392 h 470061"/>
                  <a:gd name="connsiteX1" fmla="*/ 432896 w 432896"/>
                  <a:gd name="connsiteY1" fmla="*/ 0 h 470061"/>
                  <a:gd name="connsiteX2" fmla="*/ 0 w 432896"/>
                  <a:gd name="connsiteY2" fmla="*/ 0 h 470061"/>
                  <a:gd name="connsiteX3" fmla="*/ 0 w 432896"/>
                  <a:gd name="connsiteY3" fmla="*/ 470061 h 470061"/>
                  <a:gd name="connsiteX4" fmla="*/ 24495 w 432896"/>
                  <a:gd name="connsiteY4" fmla="*/ 419212 h 470061"/>
                  <a:gd name="connsiteX5" fmla="*/ 416339 w 432896"/>
                  <a:gd name="connsiteY5" fmla="*/ 27368 h 470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896" h="470061">
                    <a:moveTo>
                      <a:pt x="432896" y="19392"/>
                    </a:moveTo>
                    <a:lnTo>
                      <a:pt x="432896" y="0"/>
                    </a:lnTo>
                    <a:lnTo>
                      <a:pt x="0" y="0"/>
                    </a:lnTo>
                    <a:lnTo>
                      <a:pt x="0" y="470061"/>
                    </a:lnTo>
                    <a:lnTo>
                      <a:pt x="24495" y="419212"/>
                    </a:lnTo>
                    <a:cubicBezTo>
                      <a:pt x="114384" y="253742"/>
                      <a:pt x="250869" y="117257"/>
                      <a:pt x="416339" y="273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5199725" y="1785802"/>
                <a:ext cx="824275" cy="2106670"/>
              </a:xfrm>
              <a:custGeom>
                <a:avLst/>
                <a:gdLst>
                  <a:gd name="connsiteX0" fmla="*/ 0 w 824275"/>
                  <a:gd name="connsiteY0" fmla="*/ 0 h 2106670"/>
                  <a:gd name="connsiteX1" fmla="*/ 217180 w 824275"/>
                  <a:gd name="connsiteY1" fmla="*/ 0 h 2106670"/>
                  <a:gd name="connsiteX2" fmla="*/ 434360 w 824275"/>
                  <a:gd name="connsiteY2" fmla="*/ 217180 h 2106670"/>
                  <a:gd name="connsiteX3" fmla="*/ 434360 w 824275"/>
                  <a:gd name="connsiteY3" fmla="*/ 343374 h 2106670"/>
                  <a:gd name="connsiteX4" fmla="*/ 824275 w 824275"/>
                  <a:gd name="connsiteY4" fmla="*/ 343374 h 2106670"/>
                  <a:gd name="connsiteX5" fmla="*/ 824275 w 824275"/>
                  <a:gd name="connsiteY5" fmla="*/ 775827 h 2106670"/>
                  <a:gd name="connsiteX6" fmla="*/ 434360 w 824275"/>
                  <a:gd name="connsiteY6" fmla="*/ 775827 h 2106670"/>
                  <a:gd name="connsiteX7" fmla="*/ 434360 w 824275"/>
                  <a:gd name="connsiteY7" fmla="*/ 1226458 h 2106670"/>
                  <a:gd name="connsiteX8" fmla="*/ 794173 w 824275"/>
                  <a:gd name="connsiteY8" fmla="*/ 1667934 h 2106670"/>
                  <a:gd name="connsiteX9" fmla="*/ 824275 w 824275"/>
                  <a:gd name="connsiteY9" fmla="*/ 1670969 h 2106670"/>
                  <a:gd name="connsiteX10" fmla="*/ 824275 w 824275"/>
                  <a:gd name="connsiteY10" fmla="*/ 2106670 h 2106670"/>
                  <a:gd name="connsiteX11" fmla="*/ 800273 w 824275"/>
                  <a:gd name="connsiteY11" fmla="*/ 2105533 h 2106670"/>
                  <a:gd name="connsiteX12" fmla="*/ 6467 w 824275"/>
                  <a:gd name="connsiteY12" fmla="*/ 1316749 h 2106670"/>
                  <a:gd name="connsiteX13" fmla="*/ 2572 w 824275"/>
                  <a:gd name="connsiteY13" fmla="*/ 1239630 h 2106670"/>
                  <a:gd name="connsiteX14" fmla="*/ 0 w 824275"/>
                  <a:gd name="connsiteY14" fmla="*/ 1239630 h 2106670"/>
                  <a:gd name="connsiteX15" fmla="*/ 0 w 824275"/>
                  <a:gd name="connsiteY15" fmla="*/ 0 h 21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4275" h="2106670">
                    <a:moveTo>
                      <a:pt x="0" y="0"/>
                    </a:moveTo>
                    <a:lnTo>
                      <a:pt x="217180" y="0"/>
                    </a:lnTo>
                    <a:cubicBezTo>
                      <a:pt x="337125" y="0"/>
                      <a:pt x="434360" y="97235"/>
                      <a:pt x="434360" y="217180"/>
                    </a:cubicBezTo>
                    <a:lnTo>
                      <a:pt x="434360" y="343374"/>
                    </a:lnTo>
                    <a:lnTo>
                      <a:pt x="824275" y="343374"/>
                    </a:lnTo>
                    <a:lnTo>
                      <a:pt x="824275" y="775827"/>
                    </a:lnTo>
                    <a:lnTo>
                      <a:pt x="434360" y="775827"/>
                    </a:lnTo>
                    <a:lnTo>
                      <a:pt x="434360" y="1226458"/>
                    </a:lnTo>
                    <a:cubicBezTo>
                      <a:pt x="434360" y="1444226"/>
                      <a:pt x="588828" y="1625914"/>
                      <a:pt x="794173" y="1667934"/>
                    </a:cubicBezTo>
                    <a:lnTo>
                      <a:pt x="824275" y="1670969"/>
                    </a:lnTo>
                    <a:lnTo>
                      <a:pt x="824275" y="2106670"/>
                    </a:lnTo>
                    <a:lnTo>
                      <a:pt x="800273" y="2105533"/>
                    </a:lnTo>
                    <a:cubicBezTo>
                      <a:pt x="382044" y="2065725"/>
                      <a:pt x="48863" y="1734219"/>
                      <a:pt x="6467" y="1316749"/>
                    </a:cubicBezTo>
                    <a:lnTo>
                      <a:pt x="2572" y="1239630"/>
                    </a:lnTo>
                    <a:lnTo>
                      <a:pt x="0" y="12396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6096000" y="2129177"/>
                <a:ext cx="871802" cy="1765601"/>
              </a:xfrm>
              <a:custGeom>
                <a:avLst/>
                <a:gdLst>
                  <a:gd name="connsiteX0" fmla="*/ 0 w 871802"/>
                  <a:gd name="connsiteY0" fmla="*/ 0 h 1765601"/>
                  <a:gd name="connsiteX1" fmla="*/ 4988 w 871802"/>
                  <a:gd name="connsiteY1" fmla="*/ 0 h 1765601"/>
                  <a:gd name="connsiteX2" fmla="*/ 4988 w 871802"/>
                  <a:gd name="connsiteY2" fmla="*/ 822 h 1765601"/>
                  <a:gd name="connsiteX3" fmla="*/ 79007 w 871802"/>
                  <a:gd name="connsiteY3" fmla="*/ 4559 h 1765601"/>
                  <a:gd name="connsiteX4" fmla="*/ 871802 w 871802"/>
                  <a:gd name="connsiteY4" fmla="*/ 883085 h 1765601"/>
                  <a:gd name="connsiteX5" fmla="*/ 79007 w 871802"/>
                  <a:gd name="connsiteY5" fmla="*/ 1761611 h 1765601"/>
                  <a:gd name="connsiteX6" fmla="*/ 0 w 871802"/>
                  <a:gd name="connsiteY6" fmla="*/ 1765601 h 1765601"/>
                  <a:gd name="connsiteX7" fmla="*/ 0 w 871802"/>
                  <a:gd name="connsiteY7" fmla="*/ 1332578 h 1765601"/>
                  <a:gd name="connsiteX8" fmla="*/ 79534 w 871802"/>
                  <a:gd name="connsiteY8" fmla="*/ 1324560 h 1765601"/>
                  <a:gd name="connsiteX9" fmla="*/ 439347 w 871802"/>
                  <a:gd name="connsiteY9" fmla="*/ 883084 h 1765601"/>
                  <a:gd name="connsiteX10" fmla="*/ 79534 w 871802"/>
                  <a:gd name="connsiteY10" fmla="*/ 441608 h 1765601"/>
                  <a:gd name="connsiteX11" fmla="*/ 0 w 871802"/>
                  <a:gd name="connsiteY11" fmla="*/ 433591 h 1765601"/>
                  <a:gd name="connsiteX12" fmla="*/ 0 w 871802"/>
                  <a:gd name="connsiteY12" fmla="*/ 0 h 176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1802" h="1765601">
                    <a:moveTo>
                      <a:pt x="0" y="0"/>
                    </a:moveTo>
                    <a:lnTo>
                      <a:pt x="4988" y="0"/>
                    </a:lnTo>
                    <a:lnTo>
                      <a:pt x="4988" y="822"/>
                    </a:lnTo>
                    <a:lnTo>
                      <a:pt x="79007" y="4559"/>
                    </a:lnTo>
                    <a:cubicBezTo>
                      <a:pt x="524308" y="49782"/>
                      <a:pt x="871802" y="425853"/>
                      <a:pt x="871802" y="883085"/>
                    </a:cubicBezTo>
                    <a:cubicBezTo>
                      <a:pt x="871802" y="1340317"/>
                      <a:pt x="524308" y="1716388"/>
                      <a:pt x="79007" y="1761611"/>
                    </a:cubicBezTo>
                    <a:lnTo>
                      <a:pt x="0" y="1765601"/>
                    </a:lnTo>
                    <a:lnTo>
                      <a:pt x="0" y="1332578"/>
                    </a:lnTo>
                    <a:lnTo>
                      <a:pt x="79534" y="1324560"/>
                    </a:lnTo>
                    <a:cubicBezTo>
                      <a:pt x="284879" y="1282540"/>
                      <a:pt x="439347" y="1100852"/>
                      <a:pt x="439347" y="883084"/>
                    </a:cubicBezTo>
                    <a:cubicBezTo>
                      <a:pt x="439347" y="665317"/>
                      <a:pt x="284879" y="483628"/>
                      <a:pt x="79534" y="441608"/>
                    </a:cubicBezTo>
                    <a:lnTo>
                      <a:pt x="0" y="43359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marL="0" marR="0" lvl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5050" y="6330292"/>
            <a:ext cx="329918" cy="25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Tmon몬소리 Black"/>
                <a:ea typeface="Tmon몬소리 Black"/>
                <a:cs typeface="+mn-cs"/>
              </a:rPr>
              <a:t>9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04787" y="2863502"/>
            <a:ext cx="458703" cy="10028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6000" b="1" i="1" u="none" strike="noStrike" kern="1200" cap="none" spc="0" normalizeH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ko-KR" altLang="en-US" sz="7200" b="0" i="1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31950" y="2863502"/>
            <a:ext cx="1346845" cy="1002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altLang="ko-KR" sz="6000" b="1" i="1" u="none" strike="noStrike" kern="1200" cap="none" spc="0" normalizeH="0" baseline="0"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7888" y="1028861"/>
            <a:ext cx="9980900" cy="436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연도 </a:t>
            </a:r>
            <a:r>
              <a:rPr lang="en-US" altLang="ko-KR" sz="2300" b="1"/>
              <a:t>-</a:t>
            </a:r>
            <a:r>
              <a:rPr lang="ko-KR" altLang="en-US" sz="2300" b="1"/>
              <a:t> 월 별 판매 분석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9550" y="2114549"/>
            <a:ext cx="2205568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669616" y="2072216"/>
            <a:ext cx="2908300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704416" y="2427816"/>
            <a:ext cx="6667501" cy="364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2732" y="1574704"/>
            <a:ext cx="8445934" cy="185429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18056" y="445483"/>
            <a:ext cx="2025754" cy="290209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6233" y="3496733"/>
            <a:ext cx="9969500" cy="261894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836083" y="6182782"/>
            <a:ext cx="5727699" cy="36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판매 수익과 판매 빈도는 비례 관계가 없다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2180</Words>
  <Application>Microsoft Office PowerPoint</Application>
  <PresentationFormat>와이드스크린</PresentationFormat>
  <Paragraphs>491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Tmon몬소리 Black</vt:lpstr>
      <vt:lpstr>맑은 고딕</vt:lpstr>
      <vt:lpstr>함초롬돋움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현석 조</dc:creator>
  <cp:lastModifiedBy>문형주</cp:lastModifiedBy>
  <cp:revision>109</cp:revision>
  <dcterms:created xsi:type="dcterms:W3CDTF">2025-04-04T01:21:13Z</dcterms:created>
  <dcterms:modified xsi:type="dcterms:W3CDTF">2025-05-26T13:37:37Z</dcterms:modified>
  <cp:version>1000.0000.01</cp:version>
</cp:coreProperties>
</file>